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p:sldMasterIdLst>
    <p:sldMasterId id="2147483648" r:id="rId1"/>
  </p:sldMasterIdLst>
  <p:sldIdLst>
    <p:sldId id="257" r:id="rId2"/>
    <p:sldId id="261" r:id="rId3"/>
    <p:sldId id="258" r:id="rId4"/>
    <p:sldId id="259" r:id="rId5"/>
    <p:sldId id="260" r:id="rId6"/>
    <p:sldId id="265" r:id="rId7"/>
    <p:sldId id="264" r:id="rId8"/>
    <p:sldId id="263" r:id="rId9"/>
    <p:sldId id="262" r:id="rId10"/>
    <p:sldId id="268" r:id="rId11"/>
    <p:sldId id="270" r:id="rId12"/>
  </p:sldIdLst>
  <p:sldSz cx="9144000" cy="6858000" type="screen4x3"/>
  <p:notesSz cx="6858000" cy="9144000"/>
  <p:custDataLst>
    <p:tags r:id="rId13"/>
  </p:custDataLst>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9" autoAdjust="0"/>
    <p:restoredTop sz="94660" autoAdjust="0"/>
  </p:normalViewPr>
  <p:slideViewPr>
    <p:cSldViewPr>
      <p:cViewPr varScale="1">
        <p:scale>
          <a:sx n="68" d="100"/>
          <a:sy n="68" d="100"/>
        </p:scale>
        <p:origin x="124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Diapositiva de título">
    <p:spTree>
      <p:nvGrpSpPr>
        <p:cNvPr id="1" name=""/>
        <p:cNvGrpSpPr/>
        <p:nvPr/>
      </p:nvGrpSpPr>
      <p:grpSpPr>
        <a:xfrm>
          <a:off x="0" y="0"/>
          <a: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x" preserve="1">
  <p:cSld name="Título y texto vertical">
    <p:spTree>
      <p:nvGrpSpPr>
        <p:cNvPr id="1" name=""/>
        <p:cNvGrpSpPr/>
        <p:nvPr/>
      </p:nvGrpSpPr>
      <p:grpSpPr>
        <a:xfrm>
          <a:off x="0" y="0"/>
          <a: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itleAndTx" preserve="1">
  <p:cSld name="Título vertical y texto">
    <p:spTree>
      <p:nvGrpSpPr>
        <p:cNvPr id="1" name=""/>
        <p:cNvGrpSpPr/>
        <p:nvPr/>
      </p:nvGrpSpPr>
      <p:grpSpPr>
        <a:xfrm>
          <a:off x="0" y="0"/>
          <a: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ítulo y objetos">
    <p:spTree>
      <p:nvGrpSpPr>
        <p:cNvPr id="1" name=""/>
        <p:cNvGrpSpPr/>
        <p:nvPr/>
      </p:nvGrpSpPr>
      <p:grpSpPr>
        <a:xfrm>
          <a:off x="0" y="0"/>
          <a: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secHead" preserve="1">
  <p:cSld name="Encabezado de sección">
    <p:spTree>
      <p:nvGrpSpPr>
        <p:cNvPr id="1" name=""/>
        <p:cNvGrpSpPr/>
        <p:nvPr/>
      </p:nvGrpSpPr>
      <p:grpSpPr>
        <a:xfrm>
          <a:off x="0" y="0"/>
          <a: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Dos objetos">
    <p:spTree>
      <p:nvGrpSpPr>
        <p:cNvPr id="1" name=""/>
        <p:cNvGrpSpPr/>
        <p:nvPr/>
      </p:nvGrpSpPr>
      <p:grpSpPr>
        <a:xfrm>
          <a:off x="0" y="0"/>
          <a: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TxTwoObj" preserve="1">
  <p:cSld name="Comparación">
    <p:spTree>
      <p:nvGrpSpPr>
        <p:cNvPr id="1" name=""/>
        <p:cNvGrpSpPr/>
        <p:nvPr/>
      </p:nvGrpSpPr>
      <p:grpSpPr>
        <a:xfrm>
          <a:off x="0" y="0"/>
          <a: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Sólo el título">
    <p:spTree>
      <p:nvGrpSpPr>
        <p:cNvPr id="1" name=""/>
        <p:cNvGrpSpPr/>
        <p:nvPr/>
      </p:nvGrpSpPr>
      <p:grpSpPr>
        <a:xfrm>
          <a:off x="0" y="0"/>
          <a: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En blanco">
    <p:spTree>
      <p:nvGrpSpPr>
        <p:cNvPr id="1" name=""/>
        <p:cNvGrpSpPr/>
        <p:nvPr/>
      </p:nvGrpSpPr>
      <p:grpSpPr>
        <a:xfrm>
          <a:off x="0" y="0"/>
          <a:ext cx="0" cy="0"/>
        </a:xfrm>
      </p:grpSpPr>
      <p:sp>
        <p:nvSpPr>
          <p:cNvPr id="2" name="1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Tx" preserve="1">
  <p:cSld name="Contenido con título">
    <p:spTree>
      <p:nvGrpSpPr>
        <p:cNvPr id="1" name=""/>
        <p:cNvGrpSpPr/>
        <p:nvPr/>
      </p:nvGrpSpPr>
      <p:grpSpPr>
        <a:xfrm>
          <a:off x="0" y="0"/>
          <a: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picTx" preserve="1">
  <p:cSld name="Imagen con título">
    <p:spTree>
      <p:nvGrpSpPr>
        <p:cNvPr id="1" name=""/>
        <p:cNvGrpSpPr/>
        <p:nvPr/>
      </p:nvGrpSpPr>
      <p:grpSpPr>
        <a:xfrm>
          <a:off x="0" y="0"/>
          <a: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A85BE47-9D50-480B-AB37-22FA10536B56}" type="datetimeFigureOut">
              <a:rPr lang="es-AR" smtClean="0"/>
              <a:t>10/8/2022</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64E8BEF-CCE0-42BE-AB16-3C135A0393B7}" type="slidenum">
              <a:rPr lang="es-AR" smtClean="0"/>
              <a:t>‹Nº›</a:t>
            </a:fld>
            <a:endParaRPr lang="es-A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5BE47-9D50-480B-AB37-22FA10536B56}" type="datetimeFigureOut">
              <a:rPr lang="es-AR" smtClean="0"/>
              <a:t>10/8/2022</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E8BEF-CCE0-42BE-AB16-3C135A0393B7}"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5" name="Picture 4" descr="caratula_1_1.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25734" y="-164810"/>
            <a:ext cx="9169734" cy="7022810"/>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itle 1"/>
          <p:cNvSpPr>
            <a:spLocks noGrp="1"/>
          </p:cNvSpPr>
          <p:nvPr>
            <p:ph type="ctrTitle"/>
          </p:nvPr>
        </p:nvSpPr>
        <p:spPr>
          <a:xfrm>
            <a:off x="1229204" y="3411922"/>
            <a:ext cx="7065818" cy="1470025"/>
          </a:xfrm>
        </p:spPr>
        <p:txBody>
          <a:bodyPr>
            <a:normAutofit/>
          </a:bodyPr>
          <a:lstStyle/>
          <a:p>
            <a:pPr algn="r"/>
            <a:r>
              <a:rPr lang="en-US" sz="1800" smtClean="0">
                <a:solidFill>
                  <a:schemeClr val="bg1"/>
                </a:solidFill>
                <a:latin typeface="Helvetica Neue Bold Condensed"/>
                <a:cs typeface="Helvetica Neue Bold Condensed"/>
              </a:rPr>
              <a:t>AGOSTO 2022</a:t>
            </a:r>
            <a:endParaRPr lang="en-US" sz="1800">
              <a:solidFill>
                <a:schemeClr val="bg1"/>
              </a:solidFill>
              <a:latin typeface="Helvetica Neue Bold Condensed"/>
              <a:cs typeface="Helvetica Neue Bold Condensed"/>
            </a:endParaRPr>
          </a:p>
        </p:txBody>
      </p:sp>
      <p:sp>
        <p:nvSpPr>
          <p:cNvPr id="6" name="5 CuadroTexto"/>
          <p:cNvSpPr txBox="1"/>
          <p:nvPr/>
        </p:nvSpPr>
        <p:spPr>
          <a:xfrm>
            <a:off x="357158" y="5214950"/>
            <a:ext cx="8358246" cy="1384995"/>
          </a:xfrm>
          <a:prstGeom prst="rect">
            <a:avLst/>
          </a:prstGeom>
          <a:noFill/>
        </p:spPr>
        <p:txBody>
          <a:bodyPr wrap="square" rtlCol="0">
            <a:spAutoFit/>
          </a:bodyPr>
          <a:lstStyle/>
          <a:p>
            <a:pPr algn="ctr"/>
            <a:r>
              <a:rPr lang="es-AR" sz="2800" b="1" smtClean="0">
                <a:solidFill>
                  <a:schemeClr val="bg1"/>
                </a:solidFill>
              </a:rPr>
              <a:t>NORMATIVA ANPCYT</a:t>
            </a:r>
          </a:p>
          <a:p>
            <a:pPr algn="ctr"/>
            <a:endParaRPr lang="es-AR" sz="2800" b="1">
              <a:solidFill>
                <a:schemeClr val="bg1"/>
              </a:solidFill>
            </a:endParaRPr>
          </a:p>
          <a:p>
            <a:pPr algn="ctr"/>
            <a:r>
              <a:rPr lang="es-AR" sz="2800" b="1" smtClean="0">
                <a:solidFill>
                  <a:schemeClr val="bg1"/>
                </a:solidFill>
              </a:rPr>
              <a:t>PICT - PICTO</a:t>
            </a:r>
            <a:endParaRPr lang="es-AR" sz="2800" b="1">
              <a:solidFill>
                <a:schemeClr val="bg1"/>
              </a:solidFill>
            </a:endParaRPr>
          </a:p>
        </p:txBody>
      </p:sp>
    </p:spTree>
    <p:extLst>
      <p:ext uri="{BB962C8B-B14F-4D97-AF65-F5344CB8AC3E}">
        <p14:creationId xmlns:p14="http://schemas.microsoft.com/office/powerpoint/2010/main" val="3806855930"/>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graphicFrame>
        <p:nvGraphicFramePr>
          <p:cNvPr id="3" name="2 Tabla"/>
          <p:cNvGraphicFramePr>
            <a:graphicFrameLocks noGrp="1"/>
          </p:cNvGraphicFramePr>
          <p:nvPr>
            <p:extLst>
              <p:ext uri="{D42A27DB-BD31-4B8C-83A1-F6EECF244321}">
                <p14:modId xmlns:p14="http://schemas.microsoft.com/office/powerpoint/2010/main" val="2764569970"/>
              </p:ext>
            </p:extLst>
          </p:nvPr>
        </p:nvGraphicFramePr>
        <p:xfrm>
          <a:off x="20717" y="0"/>
          <a:ext cx="8929718" cy="6770775"/>
        </p:xfrm>
        <a:graphic>
          <a:graphicData uri="http://schemas.openxmlformats.org/drawingml/2006/table">
            <a:tbl>
              <a:tblPr/>
              <a:tblGrid>
                <a:gridCol w="1770548"/>
                <a:gridCol w="3310154"/>
                <a:gridCol w="3849016"/>
              </a:tblGrid>
              <a:tr h="283421">
                <a:tc>
                  <a:txBody>
                    <a:bodyPr vert="horz" wrap="square"/>
                    <a:lstStyle/>
                    <a:p>
                      <a:pPr algn="ctr" fontAlgn="b"/>
                      <a:r>
                        <a:rPr lang="es-AR" sz="1600" b="1" i="0" u="none" strike="noStrike">
                          <a:solidFill>
                            <a:srgbClr val="000000"/>
                          </a:solidFill>
                          <a:latin typeface="Calibri"/>
                        </a:rPr>
                        <a:t>CONCEPTO</a:t>
                      </a:r>
                    </a:p>
                  </a:txBody>
                  <a:tcPr marL="8439" marR="8439" marT="8439" marB="0" anchor="b">
                    <a:lnL>
                      <a:noFill/>
                    </a:lnL>
                    <a:lnR>
                      <a:noFill/>
                    </a:lnR>
                    <a:lnT>
                      <a:noFill/>
                    </a:lnT>
                    <a:lnB w="25400" cap="flat" cmpd="dbl" algn="ctr">
                      <a:solidFill>
                        <a:srgbClr val="FF8001"/>
                      </a:solidFill>
                      <a:prstDash val="solid"/>
                      <a:round/>
                      <a:headEnd type="none" w="med" len="med"/>
                      <a:tailEnd type="none" w="med" len="med"/>
                    </a:lnB>
                  </a:tcPr>
                </a:tc>
                <a:tc>
                  <a:txBody>
                    <a:bodyPr vert="horz" wrap="square"/>
                    <a:lstStyle/>
                    <a:p>
                      <a:pPr algn="ctr" fontAlgn="b"/>
                      <a:r>
                        <a:rPr lang="es-AR" sz="1600" b="1" i="0" u="none" strike="noStrike">
                          <a:solidFill>
                            <a:srgbClr val="000000"/>
                          </a:solidFill>
                          <a:latin typeface="Calibri"/>
                        </a:rPr>
                        <a:t>ACLARACION</a:t>
                      </a:r>
                    </a:p>
                  </a:txBody>
                  <a:tcPr marL="8439" marR="8439" marT="8439" marB="0" anchor="b">
                    <a:lnL>
                      <a:noFill/>
                    </a:lnL>
                    <a:lnR>
                      <a:noFill/>
                    </a:lnR>
                    <a:lnT>
                      <a:noFill/>
                    </a:lnT>
                    <a:lnB w="25400" cap="flat" cmpd="dbl" algn="ctr">
                      <a:solidFill>
                        <a:srgbClr val="FF8001"/>
                      </a:solidFill>
                      <a:prstDash val="solid"/>
                      <a:round/>
                      <a:headEnd type="none" w="med" len="med"/>
                      <a:tailEnd type="none" w="med" len="med"/>
                    </a:lnB>
                  </a:tcPr>
                </a:tc>
                <a:tc>
                  <a:txBody>
                    <a:bodyPr vert="horz" wrap="square"/>
                    <a:lstStyle/>
                    <a:p>
                      <a:pPr algn="ctr" fontAlgn="b"/>
                      <a:r>
                        <a:rPr lang="es-AR" sz="1600" b="1" i="0" u="none" strike="noStrike">
                          <a:solidFill>
                            <a:srgbClr val="000000"/>
                          </a:solidFill>
                          <a:latin typeface="Calibri"/>
                        </a:rPr>
                        <a:t>DOCUMENTACION </a:t>
                      </a:r>
                      <a:r>
                        <a:rPr lang="es-AR" sz="1600" b="1" i="0" u="none" strike="noStrike" smtClean="0">
                          <a:solidFill>
                            <a:srgbClr val="000000"/>
                          </a:solidFill>
                          <a:latin typeface="Calibri"/>
                        </a:rPr>
                        <a:t>REQUERIDA</a:t>
                      </a:r>
                      <a:endParaRPr lang="es-AR" sz="1600" b="1" i="0" u="none" strike="noStrike">
                        <a:solidFill>
                          <a:srgbClr val="000000"/>
                        </a:solidFill>
                        <a:latin typeface="Calibri"/>
                      </a:endParaRPr>
                    </a:p>
                  </a:txBody>
                  <a:tcPr marL="8439" marR="8439" marT="8439" marB="0" anchor="b">
                    <a:lnL>
                      <a:noFill/>
                    </a:lnL>
                    <a:lnR>
                      <a:noFill/>
                    </a:lnR>
                    <a:lnT>
                      <a:noFill/>
                    </a:lnT>
                    <a:lnB w="25400" cap="flat" cmpd="dbl" algn="ctr">
                      <a:solidFill>
                        <a:srgbClr val="FF8001"/>
                      </a:solidFill>
                      <a:prstDash val="solid"/>
                      <a:round/>
                      <a:headEnd type="none" w="med" len="med"/>
                      <a:tailEnd type="none" w="med" len="med"/>
                    </a:lnB>
                  </a:tcPr>
                </a:tc>
              </a:tr>
              <a:tr h="646124">
                <a:tc rowSpan="2">
                  <a:txBody>
                    <a:bodyPr vert="horz" wrap="square"/>
                    <a:lstStyle/>
                    <a:p>
                      <a:pPr algn="ctr" fontAlgn="ctr"/>
                      <a:r>
                        <a:rPr lang="es-AR" sz="1600" b="0" i="0" u="none" strike="noStrike">
                          <a:solidFill>
                            <a:srgbClr val="000000"/>
                          </a:solidFill>
                          <a:latin typeface="Calibri"/>
                        </a:rPr>
                        <a:t>Pasajes </a:t>
                      </a:r>
                    </a:p>
                  </a:txBody>
                  <a:tcPr marL="8439" marR="8439" marT="8439"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Rinde el gasto por el PICT</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pt-BR" sz="1600" b="0" i="0" u="none" strike="noStrike">
                          <a:solidFill>
                            <a:srgbClr val="000000"/>
                          </a:solidFill>
                          <a:latin typeface="Calibri"/>
                        </a:rPr>
                        <a:t>Factura original o ticket electrónico + boarding pass originales + constancia de pago</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538632">
                <a:tc vMerge="1">
                  <a:txBody>
                    <a:bodyPr vert="horz" wrap="square"/>
                    <a:lstStyle/>
                    <a:p>
                      <a:endParaRPr lang="es-AR"/>
                    </a:p>
                  </a:txBody>
                  <a:tcPr/>
                </a:tc>
                <a:tc>
                  <a:txBody>
                    <a:bodyPr vert="horz" wrap="square"/>
                    <a:lstStyle/>
                    <a:p>
                      <a:pPr algn="l" fontAlgn="b"/>
                      <a:r>
                        <a:rPr lang="es-AR" sz="1600" b="0" i="0" u="none" strike="noStrike">
                          <a:solidFill>
                            <a:srgbClr val="000000"/>
                          </a:solidFill>
                          <a:latin typeface="Calibri"/>
                        </a:rPr>
                        <a:t>No rinde el gasto por el PICT</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Copia de boarding pass</a:t>
                      </a:r>
                      <a:endParaRPr lang="es-AR" sz="1600" b="0" i="0" u="none" strike="noStrike">
                        <a:solidFill>
                          <a:srgbClr val="000000"/>
                        </a:solidFill>
                        <a:latin typeface="Calibri"/>
                      </a:endParaRP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646124">
                <a:tc rowSpan="2">
                  <a:txBody>
                    <a:bodyPr vert="horz" wrap="square"/>
                    <a:lstStyle/>
                    <a:p>
                      <a:pPr algn="ctr" fontAlgn="ctr"/>
                      <a:r>
                        <a:rPr lang="es-AR" sz="1600" b="0" i="0" u="none" strike="noStrike">
                          <a:solidFill>
                            <a:srgbClr val="000000"/>
                          </a:solidFill>
                          <a:latin typeface="Calibri"/>
                        </a:rPr>
                        <a:t>Inscripción a congresos</a:t>
                      </a:r>
                    </a:p>
                  </a:txBody>
                  <a:tcPr marL="8439" marR="8439" marT="8439"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Rinde el gasto por el PICT</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Comprobante original de la inscripción + copia certif. de asistencia + constancia de pago</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380897">
                <a:tc vMerge="1">
                  <a:txBody>
                    <a:bodyPr vert="horz" wrap="square"/>
                    <a:lstStyle/>
                    <a:p>
                      <a:endParaRPr lang="es-AR"/>
                    </a:p>
                  </a:txBody>
                  <a:tcPr/>
                </a:tc>
                <a:tc>
                  <a:txBody>
                    <a:bodyPr vert="horz" wrap="square"/>
                    <a:lstStyle/>
                    <a:p>
                      <a:pPr algn="l" fontAlgn="b"/>
                      <a:r>
                        <a:rPr lang="es-AR" sz="1600" b="0" i="0" u="none" strike="noStrike">
                          <a:solidFill>
                            <a:srgbClr val="000000"/>
                          </a:solidFill>
                          <a:latin typeface="Calibri"/>
                        </a:rPr>
                        <a:t>No rinde el gasto por el PICT</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Copia certif. de asistencia</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1774772">
                <a:tc>
                  <a:txBody>
                    <a:bodyPr vert="horz" wrap="square"/>
                    <a:lstStyle/>
                    <a:p>
                      <a:pPr algn="ctr" fontAlgn="ctr"/>
                      <a:endParaRPr lang="es-AR" sz="1600" b="0" i="0" u="none" strike="noStrike" smtClean="0">
                        <a:solidFill>
                          <a:srgbClr val="000000"/>
                        </a:solidFill>
                        <a:latin typeface="Calibri"/>
                      </a:endParaRPr>
                    </a:p>
                    <a:p>
                      <a:pPr algn="ctr" fontAlgn="ctr"/>
                      <a:r>
                        <a:rPr lang="es-AR" sz="1600" b="0" i="0" u="none" strike="noStrike" smtClean="0">
                          <a:solidFill>
                            <a:srgbClr val="000000"/>
                          </a:solidFill>
                          <a:latin typeface="Calibri"/>
                        </a:rPr>
                        <a:t>Movilidad </a:t>
                      </a:r>
                      <a:r>
                        <a:rPr lang="es-AR" sz="1600" b="0" i="0" u="none" strike="noStrike">
                          <a:solidFill>
                            <a:srgbClr val="000000"/>
                          </a:solidFill>
                          <a:latin typeface="Calibri"/>
                        </a:rPr>
                        <a:t>desde/hasta hotel/domicilio para realizar embarque</a:t>
                      </a:r>
                    </a:p>
                  </a:txBody>
                  <a:tcPr marL="8439" marR="8439" marT="8439"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endParaRPr lang="es-AR" sz="1600" b="0" i="0" u="none" strike="noStrike" smtClean="0">
                        <a:solidFill>
                          <a:srgbClr val="000000"/>
                        </a:solidFill>
                        <a:latin typeface="Calibri"/>
                      </a:endParaRP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marL="0" marR="0" indent="0" algn="l" defTabSz="914400" rtl="0" eaLnBrk="1" fontAlgn="b" latinLnBrk="0" hangingPunct="1">
                        <a:lnSpc>
                          <a:spcPct val="100000"/>
                        </a:lnSpc>
                        <a:spcBef>
                          <a:spcPct val="0"/>
                        </a:spcBef>
                        <a:spcAft>
                          <a:spcPct val="0"/>
                        </a:spcAft>
                        <a:buClrTx/>
                        <a:buSzTx/>
                        <a:buFontTx/>
                        <a:buNone/>
                        <a:defRPr/>
                      </a:pPr>
                      <a:r>
                        <a:rPr lang="es-AR" sz="1600" b="0" i="0" u="none" strike="noStrike" smtClean="0">
                          <a:solidFill>
                            <a:srgbClr val="000000"/>
                          </a:solidFill>
                          <a:latin typeface="Calibri"/>
                        </a:rPr>
                        <a:t>Sólo indicar </a:t>
                      </a:r>
                      <a:r>
                        <a:rPr lang="es-AR" sz="1600" b="0" i="0" u="none" strike="noStrike">
                          <a:solidFill>
                            <a:srgbClr val="000000"/>
                          </a:solidFill>
                          <a:latin typeface="Calibri"/>
                        </a:rPr>
                        <a:t>monto en la </a:t>
                      </a:r>
                      <a:r>
                        <a:rPr lang="es-AR" sz="1600" b="0" i="0" u="none" strike="noStrike" smtClean="0">
                          <a:solidFill>
                            <a:srgbClr val="000000"/>
                          </a:solidFill>
                          <a:latin typeface="Calibri"/>
                        </a:rPr>
                        <a:t>planilla</a:t>
                      </a:r>
                      <a:r>
                        <a:rPr lang="es-AR" sz="1600" b="0" i="0" u="none" strike="noStrike" baseline="0" smtClean="0">
                          <a:solidFill>
                            <a:srgbClr val="000000"/>
                          </a:solidFill>
                          <a:latin typeface="Calibri"/>
                        </a:rPr>
                        <a:t>, en gasto de movilidad. </a:t>
                      </a:r>
                      <a:r>
                        <a:rPr lang="es-AR" sz="1600" b="0" i="0" u="none" strike="noStrike" smtClean="0">
                          <a:solidFill>
                            <a:srgbClr val="000000"/>
                          </a:solidFill>
                          <a:latin typeface="+mn-lt"/>
                        </a:rPr>
                        <a:t>Se</a:t>
                      </a:r>
                      <a:r>
                        <a:rPr lang="es-AR" sz="1600" b="0" i="0" u="none" strike="noStrike" baseline="0" smtClean="0">
                          <a:solidFill>
                            <a:srgbClr val="000000"/>
                          </a:solidFill>
                          <a:latin typeface="+mn-lt"/>
                        </a:rPr>
                        <a:t> requiere la presentación del comprobante original para tramitar el reintegro</a:t>
                      </a:r>
                    </a:p>
                    <a:p>
                      <a:pPr algn="l" fontAlgn="b"/>
                      <a:endParaRPr lang="es-AR" sz="1600" b="0" i="0" u="none" strike="noStrike">
                        <a:solidFill>
                          <a:srgbClr val="000000"/>
                        </a:solidFill>
                        <a:latin typeface="Calibri"/>
                      </a:endParaRP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557361">
                <a:tc rowSpan="3">
                  <a:txBody>
                    <a:bodyPr vert="horz" wrap="square"/>
                    <a:lstStyle/>
                    <a:p>
                      <a:pPr algn="ctr" fontAlgn="ctr"/>
                      <a:r>
                        <a:rPr lang="es-AR" sz="1600" b="0" i="0" u="none" strike="noStrike">
                          <a:solidFill>
                            <a:srgbClr val="000000"/>
                          </a:solidFill>
                          <a:latin typeface="Calibri"/>
                        </a:rPr>
                        <a:t>Viáticos</a:t>
                      </a:r>
                    </a:p>
                  </a:txBody>
                  <a:tcPr marL="8439" marR="8439" marT="8439"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Por asistencia a congreso</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Copia de boarding </a:t>
                      </a:r>
                      <a:r>
                        <a:rPr lang="es-AR" sz="1600" b="0" i="0" u="none" strike="noStrike" err="1" smtClean="0">
                          <a:solidFill>
                            <a:srgbClr val="000000"/>
                          </a:solidFill>
                          <a:latin typeface="Calibri"/>
                        </a:rPr>
                        <a:t>pass/pasajes </a:t>
                      </a:r>
                      <a:r>
                        <a:rPr lang="es-AR" sz="1600" b="0" i="0" u="none" strike="noStrike">
                          <a:solidFill>
                            <a:srgbClr val="000000"/>
                          </a:solidFill>
                          <a:latin typeface="Calibri"/>
                        </a:rPr>
                        <a:t>+ copia de certificado de asistencia</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646124">
                <a:tc vMerge="1">
                  <a:txBody>
                    <a:bodyPr vert="horz" wrap="square"/>
                    <a:lstStyle/>
                    <a:p>
                      <a:endParaRPr lang="es-AR"/>
                    </a:p>
                  </a:txBody>
                  <a:tcPr/>
                </a:tc>
                <a:tc>
                  <a:txBody>
                    <a:bodyPr vert="horz" wrap="square"/>
                    <a:lstStyle/>
                    <a:p>
                      <a:pPr algn="l" fontAlgn="b"/>
                      <a:r>
                        <a:rPr lang="es-AR" sz="1600" b="0" i="0" u="none" strike="noStrike">
                          <a:solidFill>
                            <a:srgbClr val="000000"/>
                          </a:solidFill>
                          <a:latin typeface="Calibri"/>
                        </a:rPr>
                        <a:t>Por trabajo de campo</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smtClean="0">
                          <a:solidFill>
                            <a:srgbClr val="000000"/>
                          </a:solidFill>
                          <a:latin typeface="Calibri"/>
                        </a:rPr>
                        <a:t>Copia</a:t>
                      </a:r>
                      <a:r>
                        <a:rPr lang="es-AR" sz="1600" b="0" i="0" u="none" strike="noStrike" baseline="0" smtClean="0">
                          <a:solidFill>
                            <a:srgbClr val="000000"/>
                          </a:solidFill>
                          <a:latin typeface="Calibri"/>
                        </a:rPr>
                        <a:t> de los </a:t>
                      </a:r>
                      <a:r>
                        <a:rPr lang="es-AR" sz="1600" b="0" i="0" u="none" strike="noStrike" smtClean="0">
                          <a:solidFill>
                            <a:srgbClr val="000000"/>
                          </a:solidFill>
                          <a:latin typeface="Calibri"/>
                        </a:rPr>
                        <a:t>comprobantes</a:t>
                      </a:r>
                      <a:r>
                        <a:rPr lang="es-AR" sz="1600" b="0" i="0" u="none" strike="noStrike" baseline="0" smtClean="0">
                          <a:solidFill>
                            <a:srgbClr val="000000"/>
                          </a:solidFill>
                          <a:latin typeface="Calibri"/>
                        </a:rPr>
                        <a:t> del traslado.</a:t>
                      </a:r>
                      <a:r>
                        <a:rPr lang="es-AR" sz="1600" b="0" i="0" u="none" strike="noStrike" smtClean="0">
                          <a:solidFill>
                            <a:srgbClr val="000000"/>
                          </a:solidFill>
                          <a:latin typeface="Calibri"/>
                        </a:rPr>
                        <a:t> </a:t>
                      </a:r>
                      <a:r>
                        <a:rPr lang="es-AR" sz="1600" b="0" i="0" u="none" strike="noStrike">
                          <a:solidFill>
                            <a:srgbClr val="000000"/>
                          </a:solidFill>
                          <a:latin typeface="Calibri"/>
                        </a:rPr>
                        <a:t>Indicar monto en la planilla. </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557361">
                <a:tc vMerge="1">
                  <a:txBody>
                    <a:bodyPr vert="horz" wrap="square"/>
                    <a:lstStyle/>
                    <a:p>
                      <a:endParaRPr lang="es-AR"/>
                    </a:p>
                  </a:txBody>
                  <a:tcPr/>
                </a:tc>
                <a:tc>
                  <a:txBody>
                    <a:bodyPr vert="horz" wrap="square"/>
                    <a:lstStyle/>
                    <a:p>
                      <a:pPr algn="l" fontAlgn="b"/>
                      <a:r>
                        <a:rPr lang="es-AR" sz="1600" b="0" i="0" u="none" strike="noStrike">
                          <a:solidFill>
                            <a:srgbClr val="000000"/>
                          </a:solidFill>
                          <a:latin typeface="Calibri"/>
                        </a:rPr>
                        <a:t>Por visita ciéntifica de un miembro del proyecto</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600" b="0" i="0" u="none" strike="noStrike">
                          <a:solidFill>
                            <a:srgbClr val="000000"/>
                          </a:solidFill>
                          <a:latin typeface="Calibri"/>
                        </a:rPr>
                        <a:t>Copia de boarding pass o pasaje del medio de trasporte </a:t>
                      </a:r>
                      <a:r>
                        <a:rPr lang="es-AR" sz="1600" b="0" i="0" u="none" strike="noStrike" smtClean="0">
                          <a:solidFill>
                            <a:srgbClr val="000000"/>
                          </a:solidFill>
                          <a:latin typeface="Calibri"/>
                        </a:rPr>
                        <a:t>utilizado</a:t>
                      </a:r>
                      <a:r>
                        <a:rPr lang="es-AR" sz="1600" b="0" i="0" u="none" strike="noStrike" baseline="0" smtClean="0">
                          <a:solidFill>
                            <a:srgbClr val="000000"/>
                          </a:solidFill>
                          <a:latin typeface="Calibri"/>
                        </a:rPr>
                        <a:t>  + carta de invitación o certificado de asistencia. </a:t>
                      </a:r>
                      <a:endParaRPr lang="es-AR" sz="1600" b="0" i="0" u="none" strike="noStrike">
                        <a:solidFill>
                          <a:srgbClr val="000000"/>
                        </a:solidFill>
                        <a:latin typeface="Calibri"/>
                      </a:endParaRP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557361">
                <a:tc>
                  <a:txBody>
                    <a:bodyPr vert="horz" wrap="square"/>
                    <a:lstStyle/>
                    <a:p>
                      <a:pPr algn="ctr" fontAlgn="b"/>
                      <a:r>
                        <a:rPr lang="es-AR" sz="1600" b="0" i="0" u="none" strike="noStrike">
                          <a:solidFill>
                            <a:srgbClr val="000000"/>
                          </a:solidFill>
                          <a:latin typeface="Calibri"/>
                        </a:rPr>
                        <a:t>Invitados</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gridSpan="2">
                  <a:txBody>
                    <a:bodyPr vert="horz" wrap="square"/>
                    <a:lstStyle/>
                    <a:p>
                      <a:pPr algn="l" fontAlgn="b"/>
                      <a:r>
                        <a:rPr lang="es-AR" sz="1600" b="0" i="0" u="none" strike="noStrike">
                          <a:solidFill>
                            <a:srgbClr val="000000"/>
                          </a:solidFill>
                          <a:latin typeface="Calibri"/>
                        </a:rPr>
                        <a:t>La documentación a presentar es igual que la requerida para los miembros del proyecto. </a:t>
                      </a:r>
                    </a:p>
                  </a:txBody>
                  <a:tcPr marL="8439" marR="8439" marT="8439"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hMerge="1">
                  <a:txBody>
                    <a:bodyPr vert="horz" wrap="square"/>
                    <a:lstStyle/>
                    <a:p>
                      <a:endParaRPr lang="es-AR"/>
                    </a:p>
                  </a:txBody>
                  <a:tcPr/>
                </a:tc>
              </a:tr>
            </a:tbl>
          </a:graphicData>
        </a:graphic>
      </p:graphicFrame>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sp>
        <p:nvSpPr>
          <p:cNvPr id="5" name="4 Rectángulo"/>
          <p:cNvSpPr/>
          <p:nvPr/>
        </p:nvSpPr>
        <p:spPr>
          <a:xfrm>
            <a:off x="285720" y="1571612"/>
            <a:ext cx="6143668" cy="3139321"/>
          </a:xfrm>
          <a:prstGeom prst="rect">
            <a:avLst/>
          </a:prstGeom>
        </p:spPr>
        <p:txBody>
          <a:bodyPr wrap="square">
            <a:spAutoFit/>
          </a:bodyPr>
          <a:lstStyle/>
          <a:p>
            <a:pPr>
              <a:lnSpc>
                <a:spcPct val="90000"/>
              </a:lnSpc>
              <a:defRPr/>
            </a:pPr>
            <a:r>
              <a:rPr lang="es-ES" sz="2000" b="1"/>
              <a:t>CONTACTO:</a:t>
            </a:r>
            <a:endParaRPr lang="es-ES" sz="2000"/>
          </a:p>
          <a:p>
            <a:pPr>
              <a:lnSpc>
                <a:spcPct val="90000"/>
              </a:lnSpc>
              <a:defRPr/>
            </a:pPr>
            <a:endParaRPr lang="es-ES" sz="2000"/>
          </a:p>
          <a:p>
            <a:pPr>
              <a:lnSpc>
                <a:spcPct val="90000"/>
              </a:lnSpc>
              <a:defRPr/>
            </a:pPr>
            <a:r>
              <a:rPr lang="es-ES" sz="2000"/>
              <a:t>Por correo electrónico</a:t>
            </a:r>
            <a:r>
              <a:rPr lang="es-ES_tradnl" sz="2000"/>
              <a:t>:</a:t>
            </a:r>
          </a:p>
          <a:p>
            <a:pPr>
              <a:lnSpc>
                <a:spcPct val="90000"/>
              </a:lnSpc>
              <a:defRPr/>
            </a:pPr>
            <a:r>
              <a:rPr lang="es-AR" sz="2000" b="1"/>
              <a:t>mesadeayudainvestigador@ubatec.uba.ar</a:t>
            </a:r>
          </a:p>
          <a:p>
            <a:pPr>
              <a:lnSpc>
                <a:spcPct val="90000"/>
              </a:lnSpc>
              <a:defRPr/>
            </a:pPr>
            <a:endParaRPr lang="es-AR" sz="2000"/>
          </a:p>
          <a:p>
            <a:pPr>
              <a:lnSpc>
                <a:spcPct val="90000"/>
              </a:lnSpc>
              <a:defRPr/>
            </a:pPr>
            <a:endParaRPr lang="es-AR" sz="2000" smtClean="0"/>
          </a:p>
          <a:p>
            <a:pPr>
              <a:lnSpc>
                <a:spcPct val="90000"/>
              </a:lnSpc>
              <a:defRPr/>
            </a:pPr>
            <a:r>
              <a:rPr lang="es-AR" sz="2000" b="1" smtClean="0"/>
              <a:t>Días y horario de atención: lunes a jueves de 10 a 15 hs.</a:t>
            </a:r>
            <a:endParaRPr lang="es-AR" sz="2000" b="1"/>
          </a:p>
          <a:p>
            <a:pPr>
              <a:lnSpc>
                <a:spcPct val="90000"/>
              </a:lnSpc>
              <a:defRPr/>
            </a:pPr>
            <a:endParaRPr lang="es-AR" sz="2000" smtClean="0"/>
          </a:p>
          <a:p>
            <a:pPr>
              <a:lnSpc>
                <a:spcPct val="90000"/>
              </a:lnSpc>
              <a:defRPr/>
            </a:pPr>
            <a:r>
              <a:rPr lang="es-AR" sz="2000" smtClean="0"/>
              <a:t>Telefónicamente</a:t>
            </a:r>
            <a:r>
              <a:rPr lang="es-AR" sz="2000"/>
              <a:t>:</a:t>
            </a:r>
          </a:p>
          <a:p>
            <a:pPr>
              <a:lnSpc>
                <a:spcPct val="90000"/>
              </a:lnSpc>
              <a:defRPr/>
            </a:pPr>
            <a:r>
              <a:rPr lang="es-AR" sz="2000"/>
              <a:t>+54 11 4326-0525</a:t>
            </a:r>
            <a:endParaRPr lang="es-AR" sz="2000" b="1"/>
          </a:p>
          <a:p>
            <a:pPr>
              <a:lnSpc>
                <a:spcPct val="90000"/>
              </a:lnSpc>
              <a:defRPr/>
            </a:pPr>
            <a:endParaRPr lang="es-AR" sz="2000" b="1"/>
          </a:p>
        </p:txBody>
      </p:sp>
      <p:sp>
        <p:nvSpPr>
          <p:cNvPr id="6" name="5 Rectángulo"/>
          <p:cNvSpPr/>
          <p:nvPr/>
        </p:nvSpPr>
        <p:spPr>
          <a:xfrm>
            <a:off x="1285852" y="357166"/>
            <a:ext cx="6500858" cy="769441"/>
          </a:xfrm>
          <a:prstGeom prst="rect">
            <a:avLst/>
          </a:prstGeom>
        </p:spPr>
        <p:txBody>
          <a:bodyPr wrap="square">
            <a:spAutoFit/>
          </a:bodyPr>
          <a:lstStyle/>
          <a:p>
            <a:pPr algn="ct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DUDAS Y CONSULTAS</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sp>
        <p:nvSpPr>
          <p:cNvPr id="3" name="2 CuadroTexto"/>
          <p:cNvSpPr txBox="1"/>
          <p:nvPr/>
        </p:nvSpPr>
        <p:spPr>
          <a:xfrm>
            <a:off x="-32" y="129041"/>
            <a:ext cx="9001156" cy="6220164"/>
          </a:xfrm>
          <a:prstGeom prst="rect">
            <a:avLst/>
          </a:prstGeom>
          <a:noFill/>
        </p:spPr>
        <p:txBody>
          <a:bodyPr wrap="square" rtlCol="0">
            <a:spAutoFit/>
          </a:bodyPr>
          <a:lstStyle/>
          <a:p>
            <a:pPr algn="ctr"/>
            <a:r>
              <a:rPr lang="es-AR" sz="48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NORMATIVA</a:t>
            </a:r>
          </a:p>
          <a:p>
            <a:endParaRPr lang="es-AR" b="1"/>
          </a:p>
          <a:p>
            <a:endParaRPr lang="es-AR" b="1" smtClean="0"/>
          </a:p>
          <a:p>
            <a:pPr algn="ctr"/>
            <a:r>
              <a:rPr lang="es-AR" sz="3200" b="1" smtClean="0">
                <a:solidFill>
                  <a:srgbClr val="0070C0"/>
                </a:solidFill>
              </a:rPr>
              <a:t>http://www.ubatec.uba.ar/administracion-de-proyectos/proyectos-mincyt-anpcyt/</a:t>
            </a:r>
            <a:endParaRPr lang="es-AR" sz="3200" b="1">
              <a:solidFill>
                <a:srgbClr val="0070C0"/>
              </a:solidFill>
            </a:endParaRPr>
          </a:p>
          <a:p>
            <a:endParaRPr lang="es-AR" b="1" smtClean="0"/>
          </a:p>
          <a:p>
            <a:pPr>
              <a:lnSpc>
                <a:spcPct val="90000"/>
              </a:lnSpc>
              <a:defRPr/>
            </a:pPr>
            <a:endParaRPr lang="es-ES" b="1"/>
          </a:p>
          <a:p>
            <a:pPr>
              <a:lnSpc>
                <a:spcPct val="90000"/>
              </a:lnSpc>
              <a:buFont typeface="Wingdings" pitchFamily="2" charset="2"/>
              <a:buChar char="Ø"/>
              <a:defRPr/>
            </a:pPr>
            <a:r>
              <a:rPr lang="es-ES" sz="2800" smtClean="0"/>
              <a:t> Manual </a:t>
            </a:r>
            <a:r>
              <a:rPr lang="es-ES" sz="2800"/>
              <a:t>de Administración de Operaciones: incluye la normativa de Agencia.</a:t>
            </a:r>
          </a:p>
          <a:p>
            <a:pPr>
              <a:lnSpc>
                <a:spcPct val="90000"/>
              </a:lnSpc>
              <a:defRPr/>
            </a:pPr>
            <a:endParaRPr lang="es-ES" sz="2800" smtClean="0"/>
          </a:p>
          <a:p>
            <a:pPr>
              <a:lnSpc>
                <a:spcPct val="90000"/>
              </a:lnSpc>
              <a:buFont typeface="Wingdings" pitchFamily="2" charset="2"/>
              <a:buChar char="Ø"/>
              <a:defRPr/>
            </a:pPr>
            <a:r>
              <a:rPr lang="es-ES" sz="2800" smtClean="0"/>
              <a:t>Formularios</a:t>
            </a:r>
            <a:r>
              <a:rPr lang="es-ES" sz="2800"/>
              <a:t>: son las planillas requeridas por la Agencia para la presentación de la documentación</a:t>
            </a:r>
          </a:p>
          <a:p>
            <a:endParaRPr lang="es-AR" b="1" smtClean="0"/>
          </a:p>
          <a:p>
            <a:endParaRPr lang="es-AR" b="1"/>
          </a:p>
          <a:p>
            <a:endParaRPr lang="es-AR" b="1" smtClean="0"/>
          </a:p>
          <a:p>
            <a:endParaRPr lang="es-AR" b="1"/>
          </a:p>
          <a:p>
            <a:endParaRPr lang="es-AR" b="1"/>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5857892"/>
            <a:ext cx="9144000" cy="1000108"/>
          </a:xfrm>
          <a:prstGeom prst="rect">
            <a:avLst/>
          </a:prstGeom>
          <a:noFill/>
          <a:ln w="9525">
            <a:noFill/>
            <a:miter lim="800000"/>
          </a:ln>
        </p:spPr>
      </p:pic>
      <p:sp>
        <p:nvSpPr>
          <p:cNvPr id="3" name="2 CuadroTexto"/>
          <p:cNvSpPr txBox="1"/>
          <p:nvPr/>
        </p:nvSpPr>
        <p:spPr>
          <a:xfrm>
            <a:off x="-32" y="129041"/>
            <a:ext cx="9001156" cy="8288423"/>
          </a:xfrm>
          <a:prstGeom prst="rect">
            <a:avLst/>
          </a:prstGeom>
          <a:noFill/>
        </p:spPr>
        <p:txBody>
          <a:bodyPr wrap="square" rtlCol="0">
            <a:spAutoFit/>
          </a:bodyPr>
          <a:lstStyle/>
          <a:p>
            <a:pPr algn="ct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PUNTOS IMPORTANTES A TENER CUENTA</a:t>
            </a:r>
          </a:p>
          <a:p>
            <a:endParaRPr lang="es-AR" b="1"/>
          </a:p>
          <a:p>
            <a:endParaRPr lang="es-AR" b="1" smtClean="0"/>
          </a:p>
          <a:p>
            <a:pPr>
              <a:lnSpc>
                <a:spcPct val="90000"/>
              </a:lnSpc>
              <a:buFont typeface="Wingdings" pitchFamily="2" charset="2"/>
              <a:buChar char="Ø"/>
              <a:defRPr/>
            </a:pPr>
            <a:r>
              <a:rPr lang="es-ES" sz="2400" smtClean="0"/>
              <a:t> Fecha </a:t>
            </a:r>
            <a:r>
              <a:rPr lang="es-ES" sz="2400"/>
              <a:t>de inicio: cuando la ANPCyT realiza el desembolso</a:t>
            </a:r>
            <a:r>
              <a:rPr lang="es-ES" sz="2400" smtClean="0"/>
              <a:t>.</a:t>
            </a:r>
          </a:p>
          <a:p>
            <a:pPr>
              <a:lnSpc>
                <a:spcPct val="90000"/>
              </a:lnSpc>
              <a:defRPr/>
            </a:pPr>
            <a:endParaRPr lang="es-ES" sz="2400"/>
          </a:p>
          <a:p>
            <a:pPr>
              <a:lnSpc>
                <a:spcPct val="90000"/>
              </a:lnSpc>
              <a:buFont typeface="Wingdings" pitchFamily="2" charset="2"/>
              <a:buChar char="Ø"/>
              <a:defRPr/>
            </a:pPr>
            <a:r>
              <a:rPr lang="es-ES" sz="2400" smtClean="0"/>
              <a:t> Fecha de finalización del proyecto: de acuerdo a la duración del proyecto se establece su culminación. </a:t>
            </a:r>
          </a:p>
          <a:p>
            <a:pPr>
              <a:lnSpc>
                <a:spcPct val="90000"/>
              </a:lnSpc>
              <a:defRPr/>
            </a:pPr>
            <a:endParaRPr lang="es-ES" sz="2400"/>
          </a:p>
          <a:p>
            <a:pPr>
              <a:lnSpc>
                <a:spcPct val="90000"/>
              </a:lnSpc>
              <a:buFont typeface="Wingdings" pitchFamily="2" charset="2"/>
              <a:buChar char="Ø"/>
              <a:defRPr/>
            </a:pPr>
            <a:r>
              <a:rPr lang="es-ES" sz="2400"/>
              <a:t>Fecha para la cancelación de caja chica y cierre del proyecto (rendición final): hasta un mes después de la finalización del proyecto.</a:t>
            </a:r>
          </a:p>
          <a:p>
            <a:pPr>
              <a:lnSpc>
                <a:spcPct val="90000"/>
              </a:lnSpc>
              <a:defRPr/>
            </a:pPr>
            <a:endParaRPr lang="es-ES" sz="2400" smtClean="0"/>
          </a:p>
          <a:p>
            <a:pPr>
              <a:lnSpc>
                <a:spcPct val="90000"/>
              </a:lnSpc>
              <a:buFont typeface="Wingdings" pitchFamily="2" charset="2"/>
              <a:buChar char="Ø"/>
              <a:defRPr/>
            </a:pPr>
            <a:r>
              <a:rPr lang="es-ES" sz="2400" smtClean="0"/>
              <a:t>Informes </a:t>
            </a:r>
            <a:r>
              <a:rPr lang="es-ES" sz="2400"/>
              <a:t>Científicos:</a:t>
            </a:r>
          </a:p>
          <a:p>
            <a:pPr lvl="1">
              <a:lnSpc>
                <a:spcPct val="90000"/>
              </a:lnSpc>
              <a:buFontTx/>
              <a:buChar char="•"/>
              <a:defRPr/>
            </a:pPr>
            <a:r>
              <a:rPr lang="es-ES"/>
              <a:t>Técnico de avance I y II: hasta los 13 y 26 meses desde su inicio.</a:t>
            </a:r>
          </a:p>
          <a:p>
            <a:pPr lvl="1">
              <a:lnSpc>
                <a:spcPct val="90000"/>
              </a:lnSpc>
              <a:buFontTx/>
              <a:buChar char="•"/>
              <a:defRPr/>
            </a:pPr>
            <a:r>
              <a:rPr lang="es-ES"/>
              <a:t>Técnico final: hasta 3 meses posteriores  al cierre.</a:t>
            </a:r>
          </a:p>
          <a:p>
            <a:pPr>
              <a:lnSpc>
                <a:spcPct val="90000"/>
              </a:lnSpc>
              <a:defRPr/>
            </a:pPr>
            <a:endParaRPr lang="es-ES" sz="2400" smtClean="0"/>
          </a:p>
          <a:p>
            <a:pPr>
              <a:lnSpc>
                <a:spcPct val="90000"/>
              </a:lnSpc>
              <a:buFont typeface="Wingdings" pitchFamily="2" charset="2"/>
              <a:buChar char="Ø"/>
              <a:defRPr/>
            </a:pPr>
            <a:r>
              <a:rPr lang="es-ES" sz="2400" smtClean="0"/>
              <a:t>Leyenda </a:t>
            </a:r>
            <a:r>
              <a:rPr lang="es-ES" sz="2400"/>
              <a:t>en comprobantes del tipo B o C:</a:t>
            </a:r>
          </a:p>
          <a:p>
            <a:pPr lvl="1">
              <a:lnSpc>
                <a:spcPct val="90000"/>
              </a:lnSpc>
              <a:defRPr/>
            </a:pPr>
            <a:r>
              <a:rPr lang="es-ES" sz="2000"/>
              <a:t>IB o nombre </a:t>
            </a:r>
            <a:r>
              <a:rPr lang="es-ES" sz="2000">
                <a:effectLst>
                  <a:outerShdw blurRad="38100" dist="38100" dir="2700000" algn="tl">
                    <a:srgbClr val="000000">
                      <a:alpha val="43137"/>
                    </a:srgbClr>
                  </a:outerShdw>
                </a:effectLst>
              </a:rPr>
              <a:t>IR + PRESTAMO BID PICT Nº</a:t>
            </a:r>
            <a:r>
              <a:rPr lang="es-ES" sz="2000" smtClean="0"/>
              <a:t>……………</a:t>
            </a:r>
          </a:p>
          <a:p>
            <a:pPr lvl="1">
              <a:lnSpc>
                <a:spcPct val="90000"/>
              </a:lnSpc>
              <a:defRPr/>
            </a:pPr>
            <a:r>
              <a:rPr lang="es-AR" sz="2000"/>
              <a:t>Rubro </a:t>
            </a:r>
            <a:r>
              <a:rPr lang="es-AR" sz="2000" u="sng">
                <a:effectLst>
                  <a:outerShdw blurRad="38100" dist="38100" dir="2700000" algn="tl">
                    <a:srgbClr val="000000">
                      <a:alpha val="43137"/>
                    </a:srgbClr>
                  </a:outerShdw>
                </a:effectLst>
              </a:rPr>
              <a:t>EQUIPAMIENTO</a:t>
            </a:r>
            <a:r>
              <a:rPr lang="es-AR" sz="2000"/>
              <a:t>: </a:t>
            </a:r>
            <a:r>
              <a:rPr lang="es-AR" sz="2000" b="1">
                <a:effectLst>
                  <a:outerShdw blurRad="38100" dist="38100" dir="2700000" algn="tl">
                    <a:srgbClr val="000000">
                      <a:alpha val="43137"/>
                    </a:srgbClr>
                  </a:outerShdw>
                </a:effectLst>
              </a:rPr>
              <a:t>IB</a:t>
            </a:r>
            <a:r>
              <a:rPr lang="es-AR" sz="2000">
                <a:effectLst>
                  <a:outerShdw blurRad="38100" dist="38100" dir="2700000" algn="tl">
                    <a:srgbClr val="000000">
                      <a:alpha val="43137"/>
                    </a:srgbClr>
                  </a:outerShdw>
                </a:effectLst>
              </a:rPr>
              <a:t> + </a:t>
            </a:r>
            <a:r>
              <a:rPr lang="es-ES" sz="2000">
                <a:effectLst>
                  <a:outerShdw blurRad="38100" dist="38100" dir="2700000" algn="tl">
                    <a:srgbClr val="000000">
                      <a:alpha val="43137"/>
                    </a:srgbClr>
                  </a:outerShdw>
                </a:effectLst>
              </a:rPr>
              <a:t>PRESTAMO </a:t>
            </a:r>
            <a:r>
              <a:rPr lang="es-ES">
                <a:effectLst>
                  <a:outerShdw blurRad="38100" dist="38100" dir="2700000" algn="tl">
                    <a:srgbClr val="000000">
                      <a:alpha val="43137"/>
                    </a:srgbClr>
                  </a:outerShdw>
                </a:effectLst>
              </a:rPr>
              <a:t>BID PICT Nº</a:t>
            </a:r>
            <a:r>
              <a:rPr lang="es-ES"/>
              <a:t>……………</a:t>
            </a:r>
          </a:p>
          <a:p>
            <a:pPr lvl="1">
              <a:lnSpc>
                <a:spcPct val="90000"/>
              </a:lnSpc>
              <a:defRPr/>
            </a:pPr>
            <a:endParaRPr lang="es-AR" b="1" smtClean="0"/>
          </a:p>
          <a:p>
            <a:pPr>
              <a:lnSpc>
                <a:spcPct val="90000"/>
              </a:lnSpc>
              <a:defRPr/>
            </a:pPr>
            <a:endParaRPr lang="es-ES" b="1"/>
          </a:p>
          <a:p>
            <a:pPr>
              <a:lnSpc>
                <a:spcPct val="90000"/>
              </a:lnSpc>
              <a:defRPr/>
            </a:pPr>
            <a:endParaRPr lang="es-AR" b="1"/>
          </a:p>
          <a:p>
            <a:endParaRPr lang="es-AR" b="1" smtClean="0"/>
          </a:p>
          <a:p>
            <a:endParaRPr lang="es-AR" b="1"/>
          </a:p>
          <a:p>
            <a:endParaRPr lang="es-AR" b="1"/>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sp>
        <p:nvSpPr>
          <p:cNvPr id="3" name="2 Rectángulo"/>
          <p:cNvSpPr/>
          <p:nvPr/>
        </p:nvSpPr>
        <p:spPr>
          <a:xfrm>
            <a:off x="0" y="71414"/>
            <a:ext cx="9144000" cy="3748719"/>
          </a:xfrm>
          <a:prstGeom prst="rect">
            <a:avLst/>
          </a:prstGeom>
        </p:spPr>
        <p:txBody>
          <a:bodyPr wrap="square">
            <a:spAutoFit/>
          </a:bodyPr>
          <a:lstStyle/>
          <a:p>
            <a:pPr algn="ct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CUESTIONES PREVIAS AL USO DE LOS FONDOS</a:t>
            </a:r>
          </a:p>
          <a:p>
            <a:endParaRPr lang="es-AR" sz="4400" b="1">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buFont typeface="Wingdings" pitchFamily="2" charset="2"/>
              <a:buChar char="Ø"/>
            </a:pPr>
            <a:r>
              <a:rPr lang="es-ES" sz="2400" smtClean="0"/>
              <a:t> Revisar </a:t>
            </a:r>
            <a:r>
              <a:rPr lang="es-ES" sz="2400"/>
              <a:t>el listado de los miembros declarados en el </a:t>
            </a:r>
            <a:r>
              <a:rPr lang="es-ES" sz="2400" smtClean="0"/>
              <a:t>proyecto  </a:t>
            </a:r>
            <a:r>
              <a:rPr lang="es-ES" sz="2400"/>
              <a:t>(</a:t>
            </a:r>
            <a:r>
              <a:rPr lang="es-ES" sz="2400" smtClean="0"/>
              <a:t>solicitar altas-bajas</a:t>
            </a:r>
            <a:r>
              <a:rPr lang="es-ES" sz="2400"/>
              <a:t>) y enviar su actualización a la </a:t>
            </a:r>
            <a:r>
              <a:rPr lang="es-ES" sz="2400" smtClean="0"/>
              <a:t>UA mediante  nota por sistema. </a:t>
            </a:r>
            <a:endParaRPr lang="es-ES" sz="2400"/>
          </a:p>
          <a:p>
            <a:pPr lvl="1">
              <a:lnSpc>
                <a:spcPct val="80000"/>
              </a:lnSpc>
              <a:defRPr/>
            </a:pPr>
            <a:endParaRPr lang="es-ES" sz="2400"/>
          </a:p>
          <a:p>
            <a:pPr lvl="1">
              <a:lnSpc>
                <a:spcPct val="80000"/>
              </a:lnSpc>
              <a:defRPr/>
            </a:pPr>
            <a:endParaRPr lang="es-ES" sz="2400"/>
          </a:p>
          <a:p>
            <a:pPr marL="0" lvl="1">
              <a:lnSpc>
                <a:spcPct val="80000"/>
              </a:lnSpc>
              <a:buFont typeface="Wingdings" pitchFamily="2" charset="2"/>
              <a:buChar char="Ø"/>
              <a:defRPr/>
            </a:pPr>
            <a:r>
              <a:rPr lang="es-ES" sz="2400" smtClean="0"/>
              <a:t> Revisar </a:t>
            </a:r>
            <a:r>
              <a:rPr lang="es-ES" sz="2400"/>
              <a:t>el presupuesto del proyecto solicitado</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graphicFrame>
        <p:nvGraphicFramePr>
          <p:cNvPr id="4" name="3 Tabla"/>
          <p:cNvGraphicFramePr>
            <a:graphicFrameLocks noGrp="1"/>
          </p:cNvGraphicFramePr>
          <p:nvPr>
            <p:extLst>
              <p:ext uri="{D42A27DB-BD31-4B8C-83A1-F6EECF244321}">
                <p14:modId xmlns:p14="http://schemas.microsoft.com/office/powerpoint/2010/main" val="496718778"/>
              </p:ext>
            </p:extLst>
          </p:nvPr>
        </p:nvGraphicFramePr>
        <p:xfrm>
          <a:off x="214282" y="642918"/>
          <a:ext cx="8643968" cy="5322020"/>
        </p:xfrm>
        <a:graphic>
          <a:graphicData uri="http://schemas.openxmlformats.org/drawingml/2006/table">
            <a:tbl>
              <a:tblPr/>
              <a:tblGrid>
                <a:gridCol w="2699578"/>
                <a:gridCol w="2340520"/>
                <a:gridCol w="3603870"/>
              </a:tblGrid>
              <a:tr h="367220">
                <a:tc>
                  <a:txBody>
                    <a:bodyPr vert="horz" wrap="square"/>
                    <a:lstStyle/>
                    <a:p>
                      <a:pPr algn="ctr" fontAlgn="b"/>
                      <a:r>
                        <a:rPr lang="es-ES" sz="1600" b="1" i="0" u="none" strike="noStrike">
                          <a:solidFill>
                            <a:srgbClr val="000000"/>
                          </a:solidFill>
                          <a:latin typeface="Calibri"/>
                        </a:rPr>
                        <a:t>Nombre del Procedimiento</a:t>
                      </a:r>
                      <a:endParaRPr lang="es-AR" sz="1600" b="1" i="0" u="none" strike="noStrike">
                        <a:solidFill>
                          <a:srgbClr val="000000"/>
                        </a:solidFill>
                        <a:latin typeface="Calibri"/>
                      </a:endParaRPr>
                    </a:p>
                  </a:txBody>
                  <a:tcPr marL="9388" marR="9388" marT="45063" marB="45063" anchor="b">
                    <a:lnL>
                      <a:noFill/>
                    </a:lnL>
                    <a:lnR>
                      <a:noFill/>
                    </a:lnR>
                    <a:lnT>
                      <a:noFill/>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ctr" fontAlgn="b"/>
                      <a:r>
                        <a:rPr lang="es-ES" sz="1600" b="1" i="0" u="none" strike="noStrike">
                          <a:solidFill>
                            <a:srgbClr val="000000"/>
                          </a:solidFill>
                          <a:latin typeface="Calibri"/>
                        </a:rPr>
                        <a:t>Monto</a:t>
                      </a:r>
                      <a:endParaRPr lang="es-AR" sz="1600" b="1" i="0" u="none" strike="noStrike">
                        <a:solidFill>
                          <a:srgbClr val="000000"/>
                        </a:solidFill>
                        <a:latin typeface="Calibri"/>
                      </a:endParaRPr>
                    </a:p>
                  </a:txBody>
                  <a:tcPr marL="9388" marR="9388" marT="9388" marB="0" anchor="b">
                    <a:lnL>
                      <a:noFill/>
                    </a:lnL>
                    <a:lnR>
                      <a:noFill/>
                    </a:lnR>
                    <a:lnT>
                      <a:noFill/>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ctr" fontAlgn="b"/>
                      <a:r>
                        <a:rPr lang="es-ES" sz="1600" b="1" i="0" u="none" strike="noStrike">
                          <a:solidFill>
                            <a:srgbClr val="000000"/>
                          </a:solidFill>
                          <a:latin typeface="Calibri"/>
                        </a:rPr>
                        <a:t>Aclaración</a:t>
                      </a:r>
                      <a:endParaRPr lang="es-AR" sz="1600" b="1" i="0" u="none" strike="noStrike">
                        <a:solidFill>
                          <a:srgbClr val="000000"/>
                        </a:solidFill>
                        <a:latin typeface="Calibri"/>
                      </a:endParaRPr>
                    </a:p>
                  </a:txBody>
                  <a:tcPr marL="9388" marR="9388" marT="9388" marB="0" anchor="b">
                    <a:lnL>
                      <a:noFill/>
                    </a:lnL>
                    <a:lnR>
                      <a:noFill/>
                    </a:lnR>
                    <a:lnT>
                      <a:noFill/>
                    </a:lnT>
                    <a:lnB w="25400" cap="flat" cmpd="dbl" algn="ctr">
                      <a:solidFill>
                        <a:srgbClr val="FF8001"/>
                      </a:solidFill>
                      <a:prstDash val="solid"/>
                      <a:round/>
                      <a:headEnd type="none" w="med" len="med"/>
                      <a:tailEnd type="none" w="med" len="med"/>
                    </a:lnB>
                    <a:solidFill>
                      <a:srgbClr val="F2F2F2"/>
                    </a:solidFill>
                  </a:tcPr>
                </a:tc>
              </a:tr>
              <a:tr h="2850910">
                <a:tc>
                  <a:txBody>
                    <a:bodyPr vert="horz" wrap="square"/>
                    <a:lstStyle/>
                    <a:p>
                      <a:pPr algn="l" fontAlgn="b"/>
                      <a:r>
                        <a:rPr lang="es-ES" sz="1600" b="0" i="0" u="none" strike="noStrike">
                          <a:solidFill>
                            <a:srgbClr val="000000"/>
                          </a:solidFill>
                          <a:latin typeface="Calibri"/>
                        </a:rPr>
                        <a:t>Toma de Precios</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600" b="0" i="0" u="none" strike="noStrike">
                          <a:solidFill>
                            <a:srgbClr val="000000"/>
                          </a:solidFill>
                          <a:latin typeface="Calibri"/>
                        </a:rPr>
                        <a:t>hasta </a:t>
                      </a:r>
                      <a:r>
                        <a:rPr lang="es-ES" sz="1600" b="0" i="0" u="none" strike="noStrike" smtClean="0">
                          <a:solidFill>
                            <a:srgbClr val="000000"/>
                          </a:solidFill>
                          <a:latin typeface="Calibri"/>
                        </a:rPr>
                        <a:t>USD 5.000</a:t>
                      </a:r>
                      <a:r>
                        <a:rPr lang="es-ES" sz="1600" b="0" i="0" u="none" strike="noStrike" baseline="0" smtClean="0">
                          <a:solidFill>
                            <a:srgbClr val="000000"/>
                          </a:solidFill>
                          <a:latin typeface="Calibri"/>
                        </a:rPr>
                        <a:t> </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400" b="0" i="0" u="none" strike="noStrike">
                          <a:solidFill>
                            <a:srgbClr val="000000"/>
                          </a:solidFill>
                          <a:latin typeface="Calibri"/>
                        </a:rPr>
                        <a:t>El IR puede elegir al proveedor en forma directa y la UA realizará la intervención correspondiente en el comprobante. El límite de </a:t>
                      </a:r>
                      <a:r>
                        <a:rPr lang="es-ES" sz="1400" b="0" i="0" u="none" strike="noStrike" smtClean="0">
                          <a:solidFill>
                            <a:srgbClr val="000000"/>
                          </a:solidFill>
                          <a:latin typeface="Calibri"/>
                        </a:rPr>
                        <a:t>USD</a:t>
                      </a:r>
                      <a:r>
                        <a:rPr lang="es-ES" sz="1400" b="0" i="0" u="none" strike="noStrike" baseline="0" smtClean="0">
                          <a:solidFill>
                            <a:srgbClr val="000000"/>
                          </a:solidFill>
                          <a:latin typeface="Calibri"/>
                        </a:rPr>
                        <a:t> 5000</a:t>
                      </a:r>
                      <a:r>
                        <a:rPr lang="es-ES" sz="1400" b="0" i="0" u="none" strike="noStrike" smtClean="0">
                          <a:solidFill>
                            <a:srgbClr val="000000"/>
                          </a:solidFill>
                          <a:latin typeface="Calibri"/>
                        </a:rPr>
                        <a:t> </a:t>
                      </a:r>
                      <a:r>
                        <a:rPr lang="es-ES" sz="1400" b="0" i="0" u="none" strike="noStrike">
                          <a:solidFill>
                            <a:srgbClr val="000000"/>
                          </a:solidFill>
                          <a:latin typeface="Calibri"/>
                        </a:rPr>
                        <a:t>para el procedimiento de “Toma de Precios” se aplicará a cada uno de los rubros del presupuesto –salvo Viajes y viáticos y becas- y deberá ser contado cada tres meses tomando en cuenta la fecha de la última factura del bien o servicio  que se trate.  </a:t>
                      </a:r>
                      <a:r>
                        <a:rPr lang="es-ES" sz="1400" b="0" i="0" u="none" strike="noStrike" smtClean="0">
                          <a:solidFill>
                            <a:srgbClr val="000000"/>
                          </a:solidFill>
                          <a:latin typeface="Calibri"/>
                        </a:rPr>
                        <a:t>En</a:t>
                      </a:r>
                      <a:r>
                        <a:rPr lang="es-ES" sz="1400" b="0" i="0" u="none" strike="noStrike" baseline="0" smtClean="0">
                          <a:solidFill>
                            <a:srgbClr val="000000"/>
                          </a:solidFill>
                          <a:latin typeface="Calibri"/>
                        </a:rPr>
                        <a:t> el caso de equipamiento, se requiere presentar tres presupuestos.  En el resto de los rubros se deberá demostrar la consulta con tres presupuestos cuando el importe sea mayor a $ 106.000,-</a:t>
                      </a:r>
                      <a:endParaRPr lang="es-AR" sz="1400" b="0" i="0" u="none" strike="noStrike">
                        <a:solidFill>
                          <a:srgbClr val="000000"/>
                        </a:solidFill>
                        <a:latin typeface="Calibri"/>
                      </a:endParaRPr>
                    </a:p>
                  </a:txBody>
                  <a:tcPr marL="9388"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r>
              <a:tr h="859930">
                <a:tc>
                  <a:txBody>
                    <a:bodyPr vert="horz" wrap="square"/>
                    <a:lstStyle/>
                    <a:p>
                      <a:pPr algn="l" fontAlgn="b"/>
                      <a:r>
                        <a:rPr lang="es-ES" sz="1600" b="0" i="0" u="none" strike="noStrike">
                          <a:solidFill>
                            <a:srgbClr val="000000"/>
                          </a:solidFill>
                          <a:latin typeface="Calibri"/>
                        </a:rPr>
                        <a:t>Concurso de Precios</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600" b="0" i="0" u="none" strike="noStrike">
                          <a:solidFill>
                            <a:srgbClr val="000000"/>
                          </a:solidFill>
                          <a:latin typeface="Calibri"/>
                        </a:rPr>
                        <a:t>desde </a:t>
                      </a:r>
                      <a:r>
                        <a:rPr lang="es-ES" sz="1600" b="0" i="0" u="none" strike="noStrike" smtClean="0">
                          <a:solidFill>
                            <a:srgbClr val="000000"/>
                          </a:solidFill>
                          <a:latin typeface="Calibri"/>
                        </a:rPr>
                        <a:t>USD 5.000 hasta USD 100.000 </a:t>
                      </a:r>
                      <a:r>
                        <a:rPr lang="es-ES" sz="1600" b="0" i="0" u="none" strike="noStrike" baseline="0" smtClean="0">
                          <a:solidFill>
                            <a:srgbClr val="000000"/>
                          </a:solidFill>
                          <a:latin typeface="Calibri"/>
                        </a:rPr>
                        <a:t> </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600" b="0" i="0" u="none" strike="noStrike">
                          <a:solidFill>
                            <a:srgbClr val="000000"/>
                          </a:solidFill>
                          <a:latin typeface="Calibri"/>
                        </a:rPr>
                        <a:t>El IR deberá presentar la documentación para que UBATEC realice </a:t>
                      </a:r>
                      <a:r>
                        <a:rPr lang="es-ES" sz="1600" b="0" i="0" u="none" strike="noStrike" smtClean="0">
                          <a:solidFill>
                            <a:srgbClr val="000000"/>
                          </a:solidFill>
                          <a:latin typeface="Calibri"/>
                        </a:rPr>
                        <a:t>el procedimiento</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r>
              <a:tr h="1243960">
                <a:tc>
                  <a:txBody>
                    <a:bodyPr vert="horz" wrap="square"/>
                    <a:lstStyle/>
                    <a:p>
                      <a:pPr algn="l" fontAlgn="b"/>
                      <a:r>
                        <a:rPr lang="es-ES" sz="1600" b="0" i="0" u="none" strike="noStrike">
                          <a:solidFill>
                            <a:srgbClr val="000000"/>
                          </a:solidFill>
                          <a:latin typeface="Calibri"/>
                        </a:rPr>
                        <a:t>Compra Directa</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600" b="0" i="0" u="none" strike="noStrike" smtClean="0">
                          <a:solidFill>
                            <a:srgbClr val="000000"/>
                          </a:solidFill>
                          <a:latin typeface="Calibri"/>
                        </a:rPr>
                        <a:t>----------------------------</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500" b="0" i="0" u="none" strike="noStrike">
                          <a:solidFill>
                            <a:srgbClr val="000000"/>
                          </a:solidFill>
                          <a:latin typeface="Calibri"/>
                        </a:rPr>
                        <a:t>El IR podrá solicitar la compra-contratación directa de un </a:t>
                      </a:r>
                      <a:r>
                        <a:rPr lang="es-ES" sz="1500" b="0" i="0" u="none" strike="noStrike" smtClean="0">
                          <a:solidFill>
                            <a:srgbClr val="000000"/>
                          </a:solidFill>
                          <a:latin typeface="Calibri"/>
                        </a:rPr>
                        <a:t>bien</a:t>
                      </a:r>
                      <a:r>
                        <a:rPr lang="es-ES" sz="1500" b="0" i="0" u="none" strike="noStrike" baseline="0" smtClean="0">
                          <a:solidFill>
                            <a:srgbClr val="000000"/>
                          </a:solidFill>
                          <a:latin typeface="Calibri"/>
                        </a:rPr>
                        <a:t> o servicio </a:t>
                      </a:r>
                      <a:r>
                        <a:rPr lang="es-ES" sz="1500" b="0" i="0" u="none" strike="noStrike" smtClean="0">
                          <a:solidFill>
                            <a:srgbClr val="000000"/>
                          </a:solidFill>
                          <a:latin typeface="Calibri"/>
                        </a:rPr>
                        <a:t>cuando </a:t>
                      </a:r>
                      <a:r>
                        <a:rPr lang="es-ES" sz="1500" b="0" i="0" u="none" strike="noStrike">
                          <a:solidFill>
                            <a:srgbClr val="000000"/>
                          </a:solidFill>
                          <a:latin typeface="Calibri"/>
                        </a:rPr>
                        <a:t>haya un solo oferente a nivel local o internacional</a:t>
                      </a:r>
                      <a:r>
                        <a:rPr lang="es-ES" sz="1500" b="0" i="0" u="none" strike="noStrike" smtClean="0">
                          <a:solidFill>
                            <a:srgbClr val="000000"/>
                          </a:solidFill>
                          <a:latin typeface="Calibri"/>
                        </a:rPr>
                        <a:t>. También</a:t>
                      </a:r>
                      <a:r>
                        <a:rPr lang="es-ES" sz="1500" b="0" i="0" u="none" strike="noStrike" baseline="0" smtClean="0">
                          <a:solidFill>
                            <a:srgbClr val="000000"/>
                          </a:solidFill>
                          <a:latin typeface="Calibri"/>
                        </a:rPr>
                        <a:t> deberá tramitarse para publicación de artículos científicos. </a:t>
                      </a:r>
                      <a:endParaRPr lang="es-AR" sz="15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r>
            </a:tbl>
          </a:graphicData>
        </a:graphic>
      </p:graphicFrame>
      <p:sp>
        <p:nvSpPr>
          <p:cNvPr id="6" name="5 Rectángulo"/>
          <p:cNvSpPr/>
          <p:nvPr/>
        </p:nvSpPr>
        <p:spPr>
          <a:xfrm>
            <a:off x="357158" y="-55085"/>
            <a:ext cx="8143932" cy="769441"/>
          </a:xfrm>
          <a:prstGeom prst="rect">
            <a:avLst/>
          </a:prstGeom>
        </p:spPr>
        <p:txBody>
          <a:bodyPr wrap="square">
            <a:spAutoFit/>
          </a:bodyPr>
          <a:lstStyle/>
          <a:p>
            <a:pPr lvl="0" algn="ctr"/>
            <a:r>
              <a:rPr lang="es-AR" sz="4400" b="1">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PROCEDIMIENTOS DE COMPRAS</a:t>
            </a:r>
          </a:p>
        </p:txBody>
      </p:sp>
      <p:graphicFrame>
        <p:nvGraphicFramePr>
          <p:cNvPr id="5" name="4 Tabla"/>
          <p:cNvGraphicFramePr>
            <a:graphicFrameLocks noGrp="1"/>
          </p:cNvGraphicFramePr>
          <p:nvPr>
            <p:extLst>
              <p:ext uri="{D42A27DB-BD31-4B8C-83A1-F6EECF244321}">
                <p14:modId xmlns:p14="http://schemas.microsoft.com/office/powerpoint/2010/main" val="3200636612"/>
              </p:ext>
            </p:extLst>
          </p:nvPr>
        </p:nvGraphicFramePr>
        <p:xfrm>
          <a:off x="214282" y="6000461"/>
          <a:ext cx="8643968" cy="740908"/>
        </p:xfrm>
        <a:graphic>
          <a:graphicData uri="http://schemas.openxmlformats.org/drawingml/2006/table">
            <a:tbl>
              <a:tblPr/>
              <a:tblGrid>
                <a:gridCol w="2699578"/>
                <a:gridCol w="2340520"/>
                <a:gridCol w="3603870"/>
              </a:tblGrid>
              <a:tr h="576065">
                <a:tc>
                  <a:txBody>
                    <a:bodyPr vert="horz" wrap="square"/>
                    <a:lstStyle/>
                    <a:p>
                      <a:pPr algn="l" fontAlgn="b"/>
                      <a:r>
                        <a:rPr lang="es-ES" sz="1600" b="0" i="0" u="none" strike="noStrike">
                          <a:solidFill>
                            <a:srgbClr val="000000"/>
                          </a:solidFill>
                          <a:latin typeface="Calibri"/>
                        </a:rPr>
                        <a:t>Licitación Pública </a:t>
                      </a:r>
                      <a:r>
                        <a:rPr lang="es-ES" sz="1600" b="0" i="0" u="none" strike="noStrike" smtClean="0">
                          <a:solidFill>
                            <a:srgbClr val="000000"/>
                          </a:solidFill>
                          <a:latin typeface="Calibri"/>
                        </a:rPr>
                        <a:t>Nacional o</a:t>
                      </a:r>
                      <a:r>
                        <a:rPr lang="es-ES" sz="1600" b="0" i="0" u="none" strike="noStrike" baseline="0" smtClean="0">
                          <a:solidFill>
                            <a:srgbClr val="000000"/>
                          </a:solidFill>
                          <a:latin typeface="Calibri"/>
                        </a:rPr>
                        <a:t> Internacional</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600" b="0" i="0" u="none" strike="noStrike">
                          <a:solidFill>
                            <a:srgbClr val="000000"/>
                          </a:solidFill>
                          <a:latin typeface="Calibri"/>
                        </a:rPr>
                        <a:t>desde </a:t>
                      </a:r>
                      <a:r>
                        <a:rPr lang="es-ES" sz="1600" b="0" i="0" u="none" strike="noStrike" smtClean="0">
                          <a:solidFill>
                            <a:srgbClr val="000000"/>
                          </a:solidFill>
                          <a:latin typeface="Calibri"/>
                        </a:rPr>
                        <a:t>100.000</a:t>
                      </a:r>
                      <a:r>
                        <a:rPr lang="es-ES" sz="1600" b="0" i="0" u="none" strike="noStrike" baseline="0" smtClean="0">
                          <a:solidFill>
                            <a:srgbClr val="000000"/>
                          </a:solidFill>
                          <a:latin typeface="Calibri"/>
                        </a:rPr>
                        <a:t> USD</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c>
                  <a:txBody>
                    <a:bodyPr vert="horz" wrap="square"/>
                    <a:lstStyle/>
                    <a:p>
                      <a:pPr algn="l" fontAlgn="b"/>
                      <a:r>
                        <a:rPr lang="es-ES" sz="1600" b="0" i="0" u="none" strike="noStrike">
                          <a:solidFill>
                            <a:srgbClr val="000000"/>
                          </a:solidFill>
                          <a:latin typeface="Calibri"/>
                        </a:rPr>
                        <a:t>El IR deberá presentar la documentación para que UBATEC realice una </a:t>
                      </a:r>
                      <a:r>
                        <a:rPr lang="es-ES" sz="1600" b="0" i="0" u="none" strike="noStrike" smtClean="0">
                          <a:solidFill>
                            <a:srgbClr val="000000"/>
                          </a:solidFill>
                          <a:latin typeface="Calibri"/>
                        </a:rPr>
                        <a:t>licitación</a:t>
                      </a:r>
                      <a:r>
                        <a:rPr lang="es-ES" sz="1600" b="0" i="0" u="none" strike="noStrike" baseline="0" smtClean="0">
                          <a:solidFill>
                            <a:srgbClr val="000000"/>
                          </a:solidFill>
                          <a:latin typeface="Calibri"/>
                        </a:rPr>
                        <a:t> nacional o internacional según el monto. </a:t>
                      </a:r>
                      <a:endParaRPr lang="es-AR" sz="1600" b="0" i="0" u="none" strike="noStrike">
                        <a:solidFill>
                          <a:srgbClr val="000000"/>
                        </a:solidFill>
                        <a:latin typeface="Calibri"/>
                      </a:endParaRPr>
                    </a:p>
                  </a:txBody>
                  <a:tcPr marL="84493" marR="9388" marT="9388"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solidFill>
                      <a:srgbClr val="F2F2F2"/>
                    </a:solidFill>
                  </a:tcPr>
                </a:tc>
              </a:tr>
            </a:tbl>
          </a:graphicData>
        </a:graphic>
      </p:graphicFrame>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5572140"/>
            <a:ext cx="9144000" cy="1285860"/>
          </a:xfrm>
          <a:prstGeom prst="rect">
            <a:avLst/>
          </a:prstGeom>
          <a:noFill/>
          <a:ln w="9525">
            <a:noFill/>
            <a:miter lim="800000"/>
          </a:ln>
        </p:spPr>
      </p:pic>
      <p:sp>
        <p:nvSpPr>
          <p:cNvPr id="3" name="2 Rectángulo"/>
          <p:cNvSpPr/>
          <p:nvPr/>
        </p:nvSpPr>
        <p:spPr>
          <a:xfrm>
            <a:off x="539552" y="260648"/>
            <a:ext cx="8501122" cy="7374326"/>
          </a:xfrm>
          <a:prstGeom prst="rect">
            <a:avLst/>
          </a:prstGeom>
        </p:spPr>
        <p:txBody>
          <a:bodyPr wrap="square">
            <a:spAutoFit/>
          </a:bodyPr>
          <a:lstStyle/>
          <a:p>
            <a:pPr algn="ctr" fontAlgn="base">
              <a:spcBef>
                <a:spcPct val="0"/>
              </a:spcBef>
              <a:spcAft>
                <a:spcPct val="0"/>
              </a:spcAft>
            </a:pPr>
            <a:r>
              <a:rPr lang="es-AR" sz="4400" b="1">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GASTOS </a:t>
            </a: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NO ELEGIBLES</a:t>
            </a:r>
          </a:p>
          <a:p>
            <a:pPr algn="ctr" fontAlgn="base">
              <a:spcBef>
                <a:spcPct val="0"/>
              </a:spcBef>
              <a:spcAft>
                <a:spcPct val="0"/>
              </a:spcAft>
            </a:pPr>
            <a:endPar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nSpc>
                <a:spcPct val="80000"/>
              </a:lnSpc>
              <a:buFont typeface="Wingdings" pitchFamily="2" charset="2"/>
              <a:buChar char="Ø"/>
              <a:defRPr/>
            </a:pPr>
            <a:r>
              <a:rPr lang="es-AR" smtClean="0"/>
              <a:t> Gastos </a:t>
            </a:r>
            <a:r>
              <a:rPr lang="es-AR"/>
              <a:t>generales que correspondan a la </a:t>
            </a:r>
            <a:r>
              <a:rPr lang="es-AR" smtClean="0"/>
              <a:t>IB</a:t>
            </a:r>
          </a:p>
          <a:p>
            <a:pPr>
              <a:lnSpc>
                <a:spcPct val="80000"/>
              </a:lnSpc>
              <a:defRPr/>
            </a:pPr>
            <a:endParaRPr lang="es-AR"/>
          </a:p>
          <a:p>
            <a:pPr>
              <a:lnSpc>
                <a:spcPct val="80000"/>
              </a:lnSpc>
              <a:buFont typeface="Wingdings" pitchFamily="2" charset="2"/>
              <a:buChar char="Ø"/>
              <a:defRPr/>
            </a:pPr>
            <a:r>
              <a:rPr lang="es-AR" smtClean="0"/>
              <a:t> Compra  </a:t>
            </a:r>
            <a:r>
              <a:rPr lang="es-AR"/>
              <a:t>o alquiler de </a:t>
            </a:r>
            <a:r>
              <a:rPr lang="es-AR" smtClean="0"/>
              <a:t>inmuebles</a:t>
            </a:r>
          </a:p>
          <a:p>
            <a:pPr>
              <a:lnSpc>
                <a:spcPct val="80000"/>
              </a:lnSpc>
              <a:defRPr/>
            </a:pPr>
            <a:endParaRPr lang="es-AR"/>
          </a:p>
          <a:p>
            <a:pPr>
              <a:lnSpc>
                <a:spcPct val="80000"/>
              </a:lnSpc>
              <a:buFont typeface="Wingdings" pitchFamily="2" charset="2"/>
              <a:buChar char="Ø"/>
              <a:defRPr/>
            </a:pPr>
            <a:r>
              <a:rPr lang="es-AR" smtClean="0"/>
              <a:t> </a:t>
            </a:r>
            <a:r>
              <a:rPr lang="es-AR"/>
              <a:t> Mobiliario de oficina o de laboratorio</a:t>
            </a:r>
          </a:p>
          <a:p>
            <a:pPr>
              <a:lnSpc>
                <a:spcPct val="80000"/>
              </a:lnSpc>
              <a:defRPr/>
            </a:pPr>
            <a:endParaRPr lang="es-AR"/>
          </a:p>
          <a:p>
            <a:pPr>
              <a:lnSpc>
                <a:spcPct val="80000"/>
              </a:lnSpc>
              <a:buFont typeface="Wingdings" pitchFamily="2" charset="2"/>
              <a:buChar char="Ø"/>
              <a:defRPr/>
            </a:pPr>
            <a:r>
              <a:rPr lang="es-AR" smtClean="0"/>
              <a:t> Uso </a:t>
            </a:r>
            <a:r>
              <a:rPr lang="es-AR"/>
              <a:t>de bienes de capital e infraestructura existentes </a:t>
            </a:r>
            <a:endParaRPr lang="es-AR" smtClean="0"/>
          </a:p>
          <a:p>
            <a:pPr>
              <a:lnSpc>
                <a:spcPct val="80000"/>
              </a:lnSpc>
              <a:buFont typeface="Wingdings" pitchFamily="2" charset="2"/>
              <a:buChar char="Ø"/>
              <a:defRPr/>
            </a:pPr>
            <a:endParaRPr lang="es-AR"/>
          </a:p>
          <a:p>
            <a:pPr>
              <a:lnSpc>
                <a:spcPct val="80000"/>
              </a:lnSpc>
              <a:buFont typeface="Wingdings" pitchFamily="2" charset="2"/>
              <a:buChar char="Ø"/>
              <a:defRPr/>
            </a:pPr>
            <a:r>
              <a:rPr lang="es-AR" smtClean="0"/>
              <a:t> Bienes </a:t>
            </a:r>
            <a:r>
              <a:rPr lang="es-AR"/>
              <a:t>de capital  (equipos y bibliografía) </a:t>
            </a:r>
            <a:r>
              <a:rPr lang="es-AR" smtClean="0"/>
              <a:t>usados</a:t>
            </a:r>
          </a:p>
          <a:p>
            <a:pPr>
              <a:lnSpc>
                <a:spcPct val="80000"/>
              </a:lnSpc>
              <a:defRPr/>
            </a:pPr>
            <a:endParaRPr lang="es-AR"/>
          </a:p>
          <a:p>
            <a:pPr>
              <a:lnSpc>
                <a:spcPct val="80000"/>
              </a:lnSpc>
              <a:buFont typeface="Wingdings" pitchFamily="2" charset="2"/>
              <a:buChar char="Ø"/>
              <a:defRPr/>
            </a:pPr>
            <a:r>
              <a:rPr lang="es-AR" smtClean="0"/>
              <a:t> Gastos </a:t>
            </a:r>
            <a:r>
              <a:rPr lang="es-AR"/>
              <a:t>de organización y puesta en marcha del </a:t>
            </a:r>
            <a:r>
              <a:rPr lang="es-AR" smtClean="0"/>
              <a:t>proyecto</a:t>
            </a:r>
          </a:p>
          <a:p>
            <a:pPr>
              <a:lnSpc>
                <a:spcPct val="80000"/>
              </a:lnSpc>
              <a:defRPr/>
            </a:pPr>
            <a:endParaRPr lang="es-AR"/>
          </a:p>
          <a:p>
            <a:pPr>
              <a:lnSpc>
                <a:spcPct val="80000"/>
              </a:lnSpc>
              <a:buFont typeface="Wingdings" pitchFamily="2" charset="2"/>
              <a:buChar char="Ø"/>
              <a:defRPr/>
            </a:pPr>
            <a:r>
              <a:rPr lang="es-AR" smtClean="0"/>
              <a:t>Sueldos y salarios</a:t>
            </a:r>
          </a:p>
          <a:p>
            <a:pPr>
              <a:lnSpc>
                <a:spcPct val="80000"/>
              </a:lnSpc>
              <a:buFont typeface="Wingdings" pitchFamily="2" charset="2"/>
              <a:buChar char="Ø"/>
              <a:defRPr/>
            </a:pPr>
            <a:endParaRPr lang="es-AR"/>
          </a:p>
          <a:p>
            <a:pPr>
              <a:lnSpc>
                <a:spcPct val="80000"/>
              </a:lnSpc>
              <a:buFont typeface="Wingdings" pitchFamily="2" charset="2"/>
              <a:buChar char="Ø"/>
              <a:defRPr/>
            </a:pPr>
            <a:r>
              <a:rPr lang="es-AR"/>
              <a:t>Seguros, gastos bancarios, tasas e </a:t>
            </a:r>
            <a:r>
              <a:rPr lang="es-AR" smtClean="0"/>
              <a:t>impuestos</a:t>
            </a:r>
            <a:endParaRPr lang="es-AR"/>
          </a:p>
          <a:p>
            <a:pPr>
              <a:lnSpc>
                <a:spcPct val="80000"/>
              </a:lnSpc>
              <a:defRPr/>
            </a:pPr>
            <a:endParaRPr lang="es-AR"/>
          </a:p>
          <a:p>
            <a:pPr>
              <a:lnSpc>
                <a:spcPct val="80000"/>
              </a:lnSpc>
              <a:buFont typeface="Wingdings" pitchFamily="2" charset="2"/>
              <a:buChar char="Ø"/>
              <a:defRPr/>
            </a:pPr>
            <a:r>
              <a:rPr lang="es-AR" smtClean="0"/>
              <a:t> Compra </a:t>
            </a:r>
            <a:r>
              <a:rPr lang="es-AR"/>
              <a:t>de bienes, contratación de servicios o viajes a países no miembros del BID</a:t>
            </a:r>
            <a:r>
              <a:rPr lang="es-AR" smtClean="0"/>
              <a:t>.</a:t>
            </a:r>
          </a:p>
          <a:p>
            <a:pPr>
              <a:lnSpc>
                <a:spcPct val="80000"/>
              </a:lnSpc>
              <a:defRPr/>
            </a:pPr>
            <a:endParaRPr lang="es-AR"/>
          </a:p>
          <a:p>
            <a:pPr>
              <a:lnSpc>
                <a:spcPct val="80000"/>
              </a:lnSpc>
              <a:buFont typeface="Wingdings" pitchFamily="2" charset="2"/>
              <a:buChar char="Ø"/>
              <a:defRPr/>
            </a:pPr>
            <a:r>
              <a:rPr lang="es-AR" smtClean="0"/>
              <a:t> Alquiler </a:t>
            </a:r>
            <a:r>
              <a:rPr lang="es-AR"/>
              <a:t>de vehículos de toda clase, estacionamiento y/o lavado</a:t>
            </a:r>
            <a:r>
              <a:rPr lang="es-AR" smtClean="0"/>
              <a:t>.</a:t>
            </a:r>
          </a:p>
          <a:p>
            <a:pPr>
              <a:lnSpc>
                <a:spcPct val="80000"/>
              </a:lnSpc>
              <a:buFont typeface="Wingdings" pitchFamily="2" charset="2"/>
              <a:buChar char="Ø"/>
              <a:defRPr/>
            </a:pPr>
            <a:endParaRPr lang="es-AR"/>
          </a:p>
          <a:p>
            <a:pPr>
              <a:lnSpc>
                <a:spcPct val="80000"/>
              </a:lnSpc>
              <a:buFont typeface="Wingdings" pitchFamily="2" charset="2"/>
              <a:buChar char="Ø"/>
              <a:defRPr/>
            </a:pPr>
            <a:r>
              <a:rPr lang="es-AR"/>
              <a:t> </a:t>
            </a:r>
            <a:r>
              <a:rPr lang="es-AR" smtClean="0"/>
              <a:t>Reparación y/o mantenimiento de equipamiento o vehículos, hayan sido o no adquiridos con fondos de PICT. </a:t>
            </a:r>
          </a:p>
          <a:p>
            <a:pPr>
              <a:lnSpc>
                <a:spcPct val="80000"/>
              </a:lnSpc>
              <a:defRPr/>
            </a:pPr>
            <a:endParaRPr lang="es-AR"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fontAlgn="base">
              <a:spcBef>
                <a:spcPct val="0"/>
              </a:spcBef>
              <a:spcAft>
                <a:spcPct val="0"/>
              </a:spcAft>
            </a:pPr>
            <a:endParaRPr lang="es-AR"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fontAlgn="base">
              <a:spcBef>
                <a:spcPct val="0"/>
              </a:spcBef>
              <a:spcAft>
                <a:spcPct val="0"/>
              </a:spcAft>
            </a:pPr>
            <a:endParaRPr lang="es-AR" b="1">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fontAlgn="base">
              <a:spcBef>
                <a:spcPct val="0"/>
              </a:spcBef>
              <a:spcAft>
                <a:spcPct val="0"/>
              </a:spcAft>
            </a:pPr>
            <a:endParaRPr lang="es-AR"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flipV="1">
            <a:off x="0" y="6500834"/>
            <a:ext cx="9144000" cy="402884"/>
          </a:xfrm>
          <a:prstGeom prst="rect">
            <a:avLst/>
          </a:prstGeom>
          <a:noFill/>
          <a:ln w="9525">
            <a:noFill/>
            <a:miter lim="800000"/>
          </a:ln>
        </p:spPr>
      </p:pic>
      <p:graphicFrame>
        <p:nvGraphicFramePr>
          <p:cNvPr id="3" name="2 Tabla"/>
          <p:cNvGraphicFramePr>
            <a:graphicFrameLocks noGrp="1"/>
          </p:cNvGraphicFramePr>
          <p:nvPr>
            <p:extLst>
              <p:ext uri="{D42A27DB-BD31-4B8C-83A1-F6EECF244321}">
                <p14:modId xmlns:p14="http://schemas.microsoft.com/office/powerpoint/2010/main" val="1007881578"/>
              </p:ext>
            </p:extLst>
          </p:nvPr>
        </p:nvGraphicFramePr>
        <p:xfrm>
          <a:off x="214314" y="1000107"/>
          <a:ext cx="8715404" cy="5824819"/>
        </p:xfrm>
        <a:graphic>
          <a:graphicData uri="http://schemas.openxmlformats.org/drawingml/2006/table">
            <a:tbl>
              <a:tblPr/>
              <a:tblGrid>
                <a:gridCol w="1857388"/>
                <a:gridCol w="6858016"/>
              </a:tblGrid>
              <a:tr h="232019">
                <a:tc>
                  <a:txBody>
                    <a:bodyPr vert="horz" wrap="square"/>
                    <a:lstStyle/>
                    <a:p>
                      <a:pPr algn="ctr" fontAlgn="b"/>
                      <a:r>
                        <a:rPr lang="es-AR" sz="1400" b="1" i="0" u="none" strike="noStrike">
                          <a:solidFill>
                            <a:srgbClr val="000000"/>
                          </a:solidFill>
                          <a:latin typeface="Calibri"/>
                        </a:rPr>
                        <a:t>RUBRO</a:t>
                      </a:r>
                    </a:p>
                  </a:txBody>
                  <a:tcPr marL="7706" marR="7706" marT="7706" marB="0" anchor="b">
                    <a:lnL>
                      <a:noFill/>
                    </a:lnL>
                    <a:lnR>
                      <a:noFill/>
                    </a:lnR>
                    <a:lnT>
                      <a:noFill/>
                    </a:lnT>
                    <a:lnB w="25400" cap="flat" cmpd="dbl" algn="ctr">
                      <a:solidFill>
                        <a:srgbClr val="FF8001"/>
                      </a:solidFill>
                      <a:prstDash val="solid"/>
                      <a:round/>
                      <a:headEnd type="none" w="med" len="med"/>
                      <a:tailEnd type="none" w="med" len="med"/>
                    </a:lnB>
                  </a:tcPr>
                </a:tc>
                <a:tc>
                  <a:txBody>
                    <a:bodyPr vert="horz" wrap="square"/>
                    <a:lstStyle/>
                    <a:p>
                      <a:pPr algn="ctr" fontAlgn="b"/>
                      <a:r>
                        <a:rPr lang="es-AR" sz="1400" b="1" i="0" u="none" strike="noStrike">
                          <a:solidFill>
                            <a:srgbClr val="000000"/>
                          </a:solidFill>
                          <a:latin typeface="Calibri"/>
                        </a:rPr>
                        <a:t>PUNTOS A TENER EN CUENTA</a:t>
                      </a:r>
                    </a:p>
                  </a:txBody>
                  <a:tcPr marL="7706" marR="7706" marT="7706" marB="0" anchor="b">
                    <a:lnL>
                      <a:noFill/>
                    </a:lnL>
                    <a:lnR>
                      <a:noFill/>
                    </a:lnR>
                    <a:lnT>
                      <a:noFill/>
                    </a:lnT>
                    <a:lnB w="25400" cap="flat" cmpd="dbl" algn="ctr">
                      <a:solidFill>
                        <a:srgbClr val="FF8001"/>
                      </a:solidFill>
                      <a:prstDash val="solid"/>
                      <a:round/>
                      <a:headEnd type="none" w="med" len="med"/>
                      <a:tailEnd type="none" w="med" len="med"/>
                    </a:lnB>
                  </a:tcPr>
                </a:tc>
              </a:tr>
              <a:tr h="601035">
                <a:tc rowSpan="2">
                  <a:txBody>
                    <a:bodyPr vert="horz" wrap="square"/>
                    <a:lstStyle/>
                    <a:p>
                      <a:pPr algn="ctr" fontAlgn="ctr"/>
                      <a:r>
                        <a:rPr lang="es-AR" sz="1400" b="0" i="0" u="none" strike="noStrike">
                          <a:solidFill>
                            <a:srgbClr val="000000"/>
                          </a:solidFill>
                          <a:latin typeface="Calibri"/>
                        </a:rPr>
                        <a:t>INSUMOS</a:t>
                      </a:r>
                    </a:p>
                  </a:txBody>
                  <a:tcPr marL="7706" marR="7706" marT="7706"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400" b="0" i="0" u="none" strike="noStrike">
                          <a:solidFill>
                            <a:srgbClr val="000000"/>
                          </a:solidFill>
                          <a:latin typeface="Calibri"/>
                        </a:rPr>
                        <a:t>Tramitar nota de gastos generales por concepto de fotocopias, duplicaciones, art. de librería, ferretería, </a:t>
                      </a:r>
                      <a:r>
                        <a:rPr lang="es-AR" sz="1400" b="0" i="0" u="none" strike="noStrike" err="1" smtClean="0">
                          <a:solidFill>
                            <a:srgbClr val="000000"/>
                          </a:solidFill>
                          <a:latin typeface="Calibri"/>
                        </a:rPr>
                        <a:t>tonners, gastos</a:t>
                      </a:r>
                      <a:r>
                        <a:rPr lang="es-AR" sz="1400" b="0" i="0" u="none" strike="noStrike" baseline="0" smtClean="0">
                          <a:solidFill>
                            <a:srgbClr val="000000"/>
                          </a:solidFill>
                          <a:latin typeface="Calibri"/>
                        </a:rPr>
                        <a:t> de correo, etc</a:t>
                      </a:r>
                      <a:endParaRPr lang="es-AR" sz="1400" b="0" i="0" u="none" strike="noStrike">
                        <a:solidFill>
                          <a:srgbClr val="000000"/>
                        </a:solidFill>
                        <a:latin typeface="Calibri"/>
                      </a:endParaRP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797696">
                <a:tc vMerge="1">
                  <a:txBody>
                    <a:bodyPr vert="horz" wrap="square"/>
                    <a:lstStyle/>
                    <a:p>
                      <a:endParaRPr lang="es-AR"/>
                    </a:p>
                  </a:txBody>
                  <a:tcPr/>
                </a:tc>
                <a:tc>
                  <a:txBody>
                    <a:bodyPr vert="horz" wrap="square"/>
                    <a:lstStyle/>
                    <a:p>
                      <a:pPr algn="l" fontAlgn="b"/>
                      <a:r>
                        <a:rPr lang="es-AR" sz="1400" b="0" i="0" u="none" strike="noStrike">
                          <a:solidFill>
                            <a:srgbClr val="000000"/>
                          </a:solidFill>
                          <a:latin typeface="Calibri"/>
                        </a:rPr>
                        <a:t>Tramitar nota de compra directa por excepción para adquirir drogas, reactivos o anticuerpos que superen los </a:t>
                      </a:r>
                      <a:r>
                        <a:rPr lang="es-AR" sz="1400" b="0" i="0" u="none" strike="noStrike" smtClean="0">
                          <a:solidFill>
                            <a:srgbClr val="000000"/>
                          </a:solidFill>
                          <a:latin typeface="Calibri"/>
                        </a:rPr>
                        <a:t>USD 5000 en </a:t>
                      </a:r>
                      <a:r>
                        <a:rPr lang="es-AR" sz="1400" b="0" i="0" u="none" strike="noStrike">
                          <a:solidFill>
                            <a:srgbClr val="000000"/>
                          </a:solidFill>
                          <a:latin typeface="Calibri"/>
                        </a:rPr>
                        <a:t>un período de 3 meses (siempre que cuente con la documentación exigida por ANPCyT). </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243069">
                <a:tc>
                  <a:txBody>
                    <a:bodyPr vert="horz" wrap="square"/>
                    <a:lstStyle/>
                    <a:p>
                      <a:pPr algn="ctr" fontAlgn="b"/>
                      <a:r>
                        <a:rPr lang="es-AR" sz="1400" b="0" i="0" u="none" strike="noStrike">
                          <a:solidFill>
                            <a:srgbClr val="000000"/>
                          </a:solidFill>
                          <a:latin typeface="Calibri"/>
                        </a:rPr>
                        <a:t>BIBLIOGRAFIA</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400" b="0" i="0" u="none" strike="noStrike">
                          <a:solidFill>
                            <a:srgbClr val="000000"/>
                          </a:solidFill>
                          <a:latin typeface="Calibri"/>
                        </a:rPr>
                        <a:t>No se acepta la compra de libros usados. </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797696">
                <a:tc>
                  <a:txBody>
                    <a:bodyPr vert="horz" wrap="square"/>
                    <a:lstStyle/>
                    <a:p>
                      <a:pPr algn="ctr" fontAlgn="b"/>
                      <a:r>
                        <a:rPr lang="es-AR" sz="1400" b="0" i="0" u="none" strike="noStrike">
                          <a:solidFill>
                            <a:srgbClr val="000000"/>
                          </a:solidFill>
                          <a:latin typeface="Calibri"/>
                        </a:rPr>
                        <a:t>GASTO DE PUBLICACIÓN</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400" b="0" i="0" u="none" strike="noStrike">
                          <a:solidFill>
                            <a:srgbClr val="000000"/>
                          </a:solidFill>
                          <a:latin typeface="Calibri"/>
                        </a:rPr>
                        <a:t>Podrá rendir las inscripciones a congreso cuando no estén acompañadas por gastos relacionados con el viaje (pasaje, viáticos, etc.). Caso contrario deberán imputarse al rubro </a:t>
                      </a:r>
                      <a:r>
                        <a:rPr lang="es-AR" sz="1400" b="0" i="0" u="none" strike="noStrike" smtClean="0">
                          <a:solidFill>
                            <a:srgbClr val="000000"/>
                          </a:solidFill>
                          <a:latin typeface="Calibri"/>
                        </a:rPr>
                        <a:t>viajes.</a:t>
                      </a:r>
                      <a:r>
                        <a:rPr lang="es-AR" sz="1400" b="0" i="0" u="none" strike="noStrike" baseline="0" smtClean="0">
                          <a:solidFill>
                            <a:srgbClr val="000000"/>
                          </a:solidFill>
                          <a:latin typeface="Calibri"/>
                        </a:rPr>
                        <a:t> Por gastos de publicación de artículos científicos será necesario presentar la DDJJ por compra directa. </a:t>
                      </a:r>
                      <a:endParaRPr lang="es-AR" sz="1400" b="0" i="0" u="none" strike="noStrike">
                        <a:solidFill>
                          <a:srgbClr val="000000"/>
                        </a:solidFill>
                        <a:latin typeface="Calibri"/>
                      </a:endParaRP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464040">
                <a:tc rowSpan="3">
                  <a:txBody>
                    <a:bodyPr vert="horz" wrap="square"/>
                    <a:lstStyle/>
                    <a:p>
                      <a:pPr algn="ctr" fontAlgn="ctr"/>
                      <a:r>
                        <a:rPr lang="es-AR" sz="1400" b="0" i="0" u="none" strike="noStrike">
                          <a:solidFill>
                            <a:srgbClr val="000000"/>
                          </a:solidFill>
                          <a:latin typeface="Calibri"/>
                        </a:rPr>
                        <a:t>VIAJES Y VIÁTICOS</a:t>
                      </a:r>
                    </a:p>
                  </a:txBody>
                  <a:tcPr marL="7706" marR="7706" marT="7706"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400" b="0" i="0" u="none" strike="noStrike">
                          <a:solidFill>
                            <a:srgbClr val="000000"/>
                          </a:solidFill>
                          <a:latin typeface="Calibri"/>
                        </a:rPr>
                        <a:t>Sólo miembros del proyecto o investigadores invitados (cuando mediare </a:t>
                      </a:r>
                      <a:r>
                        <a:rPr lang="es-AR" sz="1400" b="0" i="0" u="none" strike="noStrike" smtClean="0">
                          <a:solidFill>
                            <a:srgbClr val="000000"/>
                          </a:solidFill>
                          <a:latin typeface="Calibri"/>
                        </a:rPr>
                        <a:t>autorización del FONCyT </a:t>
                      </a:r>
                      <a:r>
                        <a:rPr lang="es-AR" sz="1400" b="0" i="0" u="none" strike="noStrike">
                          <a:solidFill>
                            <a:srgbClr val="000000"/>
                          </a:solidFill>
                          <a:latin typeface="Calibri"/>
                        </a:rPr>
                        <a:t>para este </a:t>
                      </a:r>
                      <a:r>
                        <a:rPr lang="es-AR" sz="1400" b="0" i="0" u="none" strike="noStrike" smtClean="0">
                          <a:solidFill>
                            <a:srgbClr val="000000"/>
                          </a:solidFill>
                          <a:latin typeface="Calibri"/>
                        </a:rPr>
                        <a:t>último,</a:t>
                      </a:r>
                      <a:r>
                        <a:rPr lang="es-AR" sz="1400" b="0" i="0" u="none" strike="noStrike" baseline="0" smtClean="0">
                          <a:solidFill>
                            <a:srgbClr val="000000"/>
                          </a:solidFill>
                          <a:latin typeface="Calibri"/>
                        </a:rPr>
                        <a:t> o el concepto “invitados” hubiera estado previsto en el proyecto original)</a:t>
                      </a:r>
                      <a:endParaRPr lang="es-AR" sz="1400" b="0" i="0" u="none" strike="noStrike">
                        <a:solidFill>
                          <a:srgbClr val="000000"/>
                        </a:solidFill>
                        <a:latin typeface="Calibri"/>
                      </a:endParaRP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243069">
                <a:tc vMerge="1">
                  <a:txBody>
                    <a:bodyPr vert="horz" wrap="square"/>
                    <a:lstStyle/>
                    <a:p>
                      <a:endParaRPr lang="es-AR"/>
                    </a:p>
                  </a:txBody>
                  <a:tcPr/>
                </a:tc>
                <a:tc>
                  <a:txBody>
                    <a:bodyPr vert="horz" wrap="square"/>
                    <a:lstStyle/>
                    <a:p>
                      <a:pPr algn="l" fontAlgn="b"/>
                      <a:r>
                        <a:rPr lang="pt-BR" sz="1400" b="0" i="0" u="none" strike="noStrike">
                          <a:solidFill>
                            <a:srgbClr val="000000"/>
                          </a:solidFill>
                          <a:latin typeface="Calibri"/>
                        </a:rPr>
                        <a:t>Monto de viáticos normado por Agencia.</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464040">
                <a:tc vMerge="1">
                  <a:txBody>
                    <a:bodyPr vert="horz" wrap="square"/>
                    <a:lstStyle/>
                    <a:p>
                      <a:endParaRPr lang="es-AR"/>
                    </a:p>
                  </a:txBody>
                  <a:tcPr/>
                </a:tc>
                <a:tc>
                  <a:txBody>
                    <a:bodyPr vert="horz" wrap="square"/>
                    <a:lstStyle/>
                    <a:p>
                      <a:pPr algn="l" fontAlgn="b"/>
                      <a:r>
                        <a:rPr lang="es-AR" sz="1400" b="0" i="0" u="none" strike="noStrike">
                          <a:solidFill>
                            <a:srgbClr val="000000"/>
                          </a:solidFill>
                          <a:latin typeface="Calibri"/>
                        </a:rPr>
                        <a:t>Rendición de viajes y viáticos mediante formulario y documentación respaldatoria.</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464040">
                <a:tc>
                  <a:txBody>
                    <a:bodyPr vert="horz" wrap="square"/>
                    <a:lstStyle/>
                    <a:p>
                      <a:pPr algn="ctr" fontAlgn="b"/>
                      <a:r>
                        <a:rPr lang="es-AR" sz="1400" b="0" i="0" u="none" strike="noStrike">
                          <a:solidFill>
                            <a:srgbClr val="000000"/>
                          </a:solidFill>
                          <a:latin typeface="Calibri"/>
                        </a:rPr>
                        <a:t>EQUIPAMIENTO</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400" b="0" i="0" u="none" strike="noStrike">
                          <a:solidFill>
                            <a:srgbClr val="000000"/>
                          </a:solidFill>
                          <a:latin typeface="Calibri"/>
                        </a:rPr>
                        <a:t>Sólo equipamiento presupuesto originalmente o modificado mediante nota previa. </a:t>
                      </a:r>
                      <a:r>
                        <a:rPr lang="es-AR" sz="1400" b="0" i="0" u="none" strike="noStrike" smtClean="0">
                          <a:solidFill>
                            <a:srgbClr val="000000"/>
                          </a:solidFill>
                          <a:latin typeface="Calibri"/>
                        </a:rPr>
                        <a:t> Requiere presentación</a:t>
                      </a:r>
                      <a:r>
                        <a:rPr lang="es-AR" sz="1400" b="0" i="0" u="none" strike="noStrike" baseline="0" smtClean="0">
                          <a:solidFill>
                            <a:srgbClr val="000000"/>
                          </a:solidFill>
                          <a:latin typeface="Calibri"/>
                        </a:rPr>
                        <a:t> de presupuestos (caso contrario tramitar compra directa).  Facturas a nombre de IB</a:t>
                      </a:r>
                      <a:endParaRPr lang="es-AR" sz="1400" b="0" i="0" u="none" strike="noStrike">
                        <a:solidFill>
                          <a:srgbClr val="000000"/>
                        </a:solidFill>
                        <a:latin typeface="Calibri"/>
                      </a:endParaRP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601035">
                <a:tc rowSpan="3">
                  <a:txBody>
                    <a:bodyPr vert="horz" wrap="square"/>
                    <a:lstStyle/>
                    <a:p>
                      <a:pPr algn="ctr" fontAlgn="ctr"/>
                      <a:r>
                        <a:rPr lang="es-AR" sz="1400" b="0" i="0" u="none" strike="noStrike">
                          <a:solidFill>
                            <a:srgbClr val="000000"/>
                          </a:solidFill>
                          <a:latin typeface="Calibri"/>
                        </a:rPr>
                        <a:t>SERVICIOS TÉCNICOS</a:t>
                      </a:r>
                    </a:p>
                  </a:txBody>
                  <a:tcPr marL="7706" marR="7706" marT="7706" marB="0" anchor="ctr">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c>
                  <a:txBody>
                    <a:bodyPr vert="horz" wrap="square"/>
                    <a:lstStyle/>
                    <a:p>
                      <a:pPr algn="l" fontAlgn="b"/>
                      <a:r>
                        <a:rPr lang="es-AR" sz="1400" b="0" i="0" u="none" strike="noStrike">
                          <a:solidFill>
                            <a:srgbClr val="000000"/>
                          </a:solidFill>
                          <a:latin typeface="Calibri"/>
                        </a:rPr>
                        <a:t>Los proveedores no podrán ser miembros del proyecto o la IB (en caso de ser este último deberá presentar la nota de justificación correspondiente).</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243069">
                <a:tc vMerge="1">
                  <a:txBody>
                    <a:bodyPr vert="horz" wrap="square"/>
                    <a:lstStyle/>
                    <a:p>
                      <a:endParaRPr lang="es-AR"/>
                    </a:p>
                  </a:txBody>
                  <a:tcPr/>
                </a:tc>
                <a:tc>
                  <a:txBody>
                    <a:bodyPr vert="horz" wrap="square"/>
                    <a:lstStyle/>
                    <a:p>
                      <a:pPr algn="l" fontAlgn="b"/>
                      <a:r>
                        <a:rPr lang="es-AR" sz="1400" b="0" i="0" u="none" strike="noStrike">
                          <a:solidFill>
                            <a:srgbClr val="000000"/>
                          </a:solidFill>
                          <a:latin typeface="Calibri"/>
                        </a:rPr>
                        <a:t>El servicio no podrá ser recurrente en el tiempo. </a:t>
                      </a: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r h="243069">
                <a:tc vMerge="1">
                  <a:txBody>
                    <a:bodyPr vert="horz" wrap="square"/>
                    <a:lstStyle/>
                    <a:p>
                      <a:endParaRPr lang="es-AR"/>
                    </a:p>
                  </a:txBody>
                  <a:tcPr/>
                </a:tc>
                <a:tc>
                  <a:txBody>
                    <a:bodyPr vert="horz" wrap="square"/>
                    <a:lstStyle/>
                    <a:p>
                      <a:pPr algn="l" fontAlgn="b"/>
                      <a:r>
                        <a:rPr lang="es-AR" sz="1400" b="0" i="0" u="none" strike="noStrike">
                          <a:solidFill>
                            <a:srgbClr val="000000"/>
                          </a:solidFill>
                          <a:latin typeface="Calibri"/>
                        </a:rPr>
                        <a:t>No se </a:t>
                      </a:r>
                      <a:r>
                        <a:rPr lang="es-AR" sz="1400" b="0" i="0" u="none" strike="noStrike" smtClean="0">
                          <a:solidFill>
                            <a:srgbClr val="000000"/>
                          </a:solidFill>
                          <a:latin typeface="Calibri"/>
                        </a:rPr>
                        <a:t>aceptan gastos de reparaciones</a:t>
                      </a:r>
                      <a:r>
                        <a:rPr lang="es-AR" sz="1400" b="0" i="0" u="none" strike="noStrike" baseline="0" smtClean="0">
                          <a:solidFill>
                            <a:srgbClr val="000000"/>
                          </a:solidFill>
                          <a:latin typeface="Calibri"/>
                        </a:rPr>
                        <a:t> / arreglos / repuestos/mantenimiento de equipossss. </a:t>
                      </a:r>
                      <a:r>
                        <a:rPr lang="es-AR" sz="1400" b="0" i="0" u="none" strike="noStrike" smtClean="0">
                          <a:solidFill>
                            <a:srgbClr val="000000"/>
                          </a:solidFill>
                          <a:latin typeface="Calibri"/>
                        </a:rPr>
                        <a:t> </a:t>
                      </a:r>
                      <a:endParaRPr lang="es-AR" sz="1400" b="0" i="0" u="none" strike="noStrike">
                        <a:solidFill>
                          <a:srgbClr val="000000"/>
                        </a:solidFill>
                        <a:latin typeface="Calibri"/>
                      </a:endParaRPr>
                    </a:p>
                  </a:txBody>
                  <a:tcPr marL="7706" marR="7706" marT="7706" marB="0" anchor="b">
                    <a:lnL>
                      <a:noFill/>
                    </a:lnL>
                    <a:lnR>
                      <a:noFill/>
                    </a:lnR>
                    <a:lnT w="25400" cap="flat" cmpd="dbl" algn="ctr">
                      <a:solidFill>
                        <a:srgbClr val="FF8001"/>
                      </a:solidFill>
                      <a:prstDash val="solid"/>
                      <a:round/>
                      <a:headEnd type="none" w="med" len="med"/>
                      <a:tailEnd type="none" w="med" len="med"/>
                    </a:lnT>
                    <a:lnB w="25400" cap="flat" cmpd="dbl" algn="ctr">
                      <a:solidFill>
                        <a:srgbClr val="FF8001"/>
                      </a:solidFill>
                      <a:prstDash val="solid"/>
                      <a:round/>
                      <a:headEnd type="none" w="med" len="med"/>
                      <a:tailEnd type="none" w="med" len="med"/>
                    </a:lnB>
                  </a:tcPr>
                </a:tc>
              </a:tr>
            </a:tbl>
          </a:graphicData>
        </a:graphic>
      </p:graphicFrame>
      <p:sp>
        <p:nvSpPr>
          <p:cNvPr id="4" name="3 Rectángulo"/>
          <p:cNvSpPr/>
          <p:nvPr/>
        </p:nvSpPr>
        <p:spPr>
          <a:xfrm>
            <a:off x="214282" y="0"/>
            <a:ext cx="8929718" cy="769441"/>
          </a:xfrm>
          <a:prstGeom prst="rect">
            <a:avLst/>
          </a:prstGeom>
        </p:spPr>
        <p:txBody>
          <a:bodyPr wrap="square">
            <a:spAutoFit/>
          </a:bodyPr>
          <a:lstStyle/>
          <a:p>
            <a:pPr algn="ctr" fontAlgn="base">
              <a:spcBef>
                <a:spcPct val="0"/>
              </a:spcBef>
              <a:spcAft>
                <a:spcPct val="0"/>
              </a:spcAft>
            </a:pP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RUBROS</a:t>
            </a: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sp>
        <p:nvSpPr>
          <p:cNvPr id="3" name="2 Rectángulo"/>
          <p:cNvSpPr/>
          <p:nvPr/>
        </p:nvSpPr>
        <p:spPr>
          <a:xfrm>
            <a:off x="357158" y="142852"/>
            <a:ext cx="8429684" cy="6832640"/>
          </a:xfrm>
          <a:prstGeom prst="rect">
            <a:avLst/>
          </a:prstGeom>
        </p:spPr>
        <p:txBody>
          <a:bodyPr wrap="square">
            <a:spAutoFit/>
          </a:bodyPr>
          <a:lstStyle/>
          <a:p>
            <a:pPr algn="ct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SOLICITUD DE FONDOS</a:t>
            </a:r>
          </a:p>
          <a:p>
            <a:r>
              <a:rPr lang="es-ES_tradnl" sz="2000" smtClean="0"/>
              <a:t>La solicitud de fondos  se utilizará para la movilización de dinero en cualquier tipo de operación que desee hacer el IR. Siempre deberá confeccionarse vía sistema RED UBATEC y entregar una impresión junto con los comprobantes, en caso de que los mismos no sean electrónicos.</a:t>
            </a:r>
          </a:p>
          <a:p>
            <a:endParaRPr lang="es-ES_tradnl" sz="2400"/>
          </a:p>
          <a:p>
            <a:pPr>
              <a:buFont typeface="Wingdings" pitchFamily="2" charset="2"/>
              <a:buChar char="Ø"/>
            </a:pPr>
            <a:r>
              <a:rPr lang="es-ES_tradnl" sz="2400" smtClean="0"/>
              <a:t> Adelanto de caja chica</a:t>
            </a:r>
            <a:r>
              <a:rPr lang="es-ES_tradnl" smtClean="0"/>
              <a:t> (solo máximo de $ 6000 según contrato)</a:t>
            </a:r>
            <a:endParaRPr lang="es-ES_tradnl" sz="2400" smtClean="0"/>
          </a:p>
          <a:p>
            <a:pPr>
              <a:buFont typeface="Wingdings" pitchFamily="2" charset="2"/>
              <a:buChar char="Ø"/>
            </a:pPr>
            <a:r>
              <a:rPr lang="es-ES_tradnl" sz="2400" smtClean="0"/>
              <a:t> Pagos y reembolsos </a:t>
            </a:r>
            <a:r>
              <a:rPr lang="es-ES_tradnl" smtClean="0"/>
              <a:t>(reintegro de gastos y adelanto de viajes)</a:t>
            </a:r>
            <a:endParaRPr lang="es-ES_tradnl" smtClean="0"/>
          </a:p>
          <a:p>
            <a:pPr>
              <a:buFont typeface="Wingdings" pitchFamily="2" charset="2"/>
              <a:buChar char="Ø"/>
            </a:pPr>
            <a:r>
              <a:rPr lang="es-ES_tradnl" sz="2400"/>
              <a:t> </a:t>
            </a:r>
            <a:r>
              <a:rPr lang="es-ES_tradnl" sz="2400" smtClean="0"/>
              <a:t>Pagos a proveedores </a:t>
            </a:r>
            <a:r>
              <a:rPr lang="es-ES_tradnl" smtClean="0"/>
              <a:t>(adjuntar presupuesto o factura). También será utilizada para tramitar aperturas de concursos de precios (deberá adjuntar planilla de concurso). En caso de solicitar una TRANSFERENCIA AL EXTERIOR deberá presentar la documentación respaldaltoria establecida por la normativa y entidad bancaria.  </a:t>
            </a:r>
          </a:p>
          <a:p>
            <a:pPr>
              <a:buFont typeface="Wingdings" pitchFamily="2" charset="2"/>
              <a:buChar char="Ø"/>
            </a:pPr>
            <a:r>
              <a:rPr lang="es-ES_tradnl" sz="2400"/>
              <a:t> </a:t>
            </a:r>
            <a:r>
              <a:rPr lang="es-ES_tradnl" sz="2400" smtClean="0"/>
              <a:t>Cancelación de adelanto específico</a:t>
            </a:r>
            <a:r>
              <a:rPr lang="es-ES_tradnl" smtClean="0"/>
              <a:t> (requiere presentación de planilla de viajes  firmada en original y comprobantes correspondientes para seguir curso). Los comprobantes deberán presentarse dentro de los 7 días del regreso del viaje. </a:t>
            </a:r>
            <a:endParaRPr lang="es-ES_tradnl" sz="2400" smtClean="0"/>
          </a:p>
          <a:p>
            <a:pPr>
              <a:buFont typeface="Wingdings" pitchFamily="2" charset="2"/>
              <a:buChar char="Ø"/>
            </a:pPr>
            <a:r>
              <a:rPr lang="es-ES_tradnl" sz="2400" smtClean="0"/>
              <a:t> Cancelación de adelanto </a:t>
            </a:r>
            <a:r>
              <a:rPr lang="es-ES_tradnl" smtClean="0"/>
              <a:t>Durante el mes anterior a la finalización del PICT se deberá ingresar esta solicitud con los comprobantes respaldatorios. </a:t>
            </a:r>
            <a:endParaRPr lang="es-ES_tradnl" smtClean="0"/>
          </a:p>
          <a:p>
            <a:pPr algn="ctr"/>
            <a:endPar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a:endParaRPr lang="es-A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26" name="Picture 2"/>
          <p:cNvPicPr>
            <a:picLocks noChangeAspect="1" noChangeArrowheads="1"/>
          </p:cNvPicPr>
          <p:nvPr/>
        </p:nvPicPr>
        <p:blipFill>
          <a:blip r:embed="rId2"/>
          <a:stretch>
            <a:fillRect/>
          </a:stretch>
        </p:blipFill>
        <p:spPr bwMode="auto">
          <a:xfrm>
            <a:off x="0" y="4221778"/>
            <a:ext cx="9144000" cy="2636222"/>
          </a:xfrm>
          <a:prstGeom prst="rect">
            <a:avLst/>
          </a:prstGeom>
          <a:noFill/>
          <a:ln w="9525">
            <a:noFill/>
            <a:miter lim="800000"/>
          </a:ln>
        </p:spPr>
      </p:pic>
      <p:sp>
        <p:nvSpPr>
          <p:cNvPr id="3" name="2 Rectángulo"/>
          <p:cNvSpPr/>
          <p:nvPr/>
        </p:nvSpPr>
        <p:spPr>
          <a:xfrm>
            <a:off x="285720" y="285728"/>
            <a:ext cx="8715436" cy="4462760"/>
          </a:xfrm>
          <a:prstGeom prst="rect">
            <a:avLst/>
          </a:prstGeom>
        </p:spPr>
        <p:txBody>
          <a:bodyPr wrap="square">
            <a:spAutoFit/>
          </a:bodyPr>
          <a:lstStyle/>
          <a:p>
            <a:pPr algn="ctr"/>
            <a:r>
              <a:rPr lang="es-AR" sz="4400" b="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RUBRO VIAJES</a:t>
            </a:r>
          </a:p>
          <a:p>
            <a:r>
              <a:rPr lang="es-ES_tradnl" sz="2400" smtClean="0"/>
              <a:t>Particularidades: </a:t>
            </a:r>
          </a:p>
          <a:p>
            <a:endParaRPr lang="es-ES_tradnl" sz="2400" smtClean="0"/>
          </a:p>
          <a:p>
            <a:pPr>
              <a:defRPr/>
            </a:pPr>
            <a:r>
              <a:rPr lang="es-ES" sz="2400"/>
              <a:t>A partir del 14/09/12 se deberá aplicar lo dispuesto en el decreto 1191/12, por el que los pasajes aéreos solo deberán comprarse en Aerolíneas Argentinas S.A. y Austral Líneas Aéreas Cielos del Sur S.A. (traslados dentro o fuera del país). </a:t>
            </a:r>
          </a:p>
          <a:p>
            <a:pPr>
              <a:defRPr/>
            </a:pPr>
            <a:endParaRPr lang="es-ES" sz="2400"/>
          </a:p>
          <a:p>
            <a:pPr>
              <a:defRPr/>
            </a:pPr>
            <a:r>
              <a:rPr lang="es-ES" sz="2400" smtClean="0"/>
              <a:t>La </a:t>
            </a:r>
            <a:r>
              <a:rPr lang="es-ES" sz="2400"/>
              <a:t>persona facultada para autorizar las excepciones citadas en el 2º artículo del decreto será la máxima autoridad de la Institución Beneficiaria o la persona que éste designe. </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52</Paragraphs>
  <Slides>11</Slides>
  <Notes>0</Notes>
  <TotalTime>347</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11</vt:i4>
      </vt:variant>
    </vt:vector>
  </HeadingPairs>
  <TitlesOfParts>
    <vt:vector baseType="lpstr" size="16">
      <vt:lpstr>Arial</vt:lpstr>
      <vt:lpstr>Calibri</vt:lpstr>
      <vt:lpstr>Helvetica Neue Bold Condensed</vt:lpstr>
      <vt:lpstr>Wingdings</vt:lpstr>
      <vt:lpstr>Tema de Office</vt:lpstr>
      <vt:lpstr>AGOSTO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ENERO 2016</dc:title>
  <dc:creator>romina</dc:creator>
  <cp:lastModifiedBy>Noel Marengo</cp:lastModifiedBy>
  <cp:revision>41</cp:revision>
  <dcterms:created xsi:type="dcterms:W3CDTF">2016-01-27T15:37:44Z</dcterms:created>
  <dcterms:modified xsi:type="dcterms:W3CDTF">2022-08-10T18:35:01Z</dcterms:modified>
</cp:coreProperties>
</file>